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69" r:id="rId6"/>
    <p:sldId id="258" r:id="rId7"/>
    <p:sldId id="272" r:id="rId8"/>
    <p:sldId id="259" r:id="rId9"/>
    <p:sldId id="268" r:id="rId10"/>
    <p:sldId id="267" r:id="rId11"/>
    <p:sldId id="266" r:id="rId12"/>
    <p:sldId id="265" r:id="rId13"/>
    <p:sldId id="264" r:id="rId14"/>
    <p:sldId id="263" r:id="rId15"/>
    <p:sldId id="277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ki Kisara" initials="sK" lastIdx="1" clrIdx="0">
    <p:extLst>
      <p:ext uri="{19B8F6BF-5375-455C-9EA6-DF929625EA0E}">
        <p15:presenceInfo xmlns:p15="http://schemas.microsoft.com/office/powerpoint/2012/main" userId="a848fcda85edd6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6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B17E3-8275-4D48-B936-D167E40BEAFA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73B48-A578-4C66-9DFE-277E04BEC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73B48-A578-4C66-9DFE-277E04BECD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73B48-A578-4C66-9DFE-277E04BECD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14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CE604-68D8-489C-9638-61AB2B6EE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9F7231-FF82-4813-B9D0-B91F0C28C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8C890-732F-44C7-8CB4-188EBB3D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010E3-BA99-466E-891F-A9FC7BEB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8F48C-9637-45FC-98CE-BDBEC25E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8D8C0-222A-4C59-AC62-BB7FAA36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4ED14-FC81-4143-B53A-1DDE98863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BC5D5-2527-4DAD-82AE-D1EE479B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FD1D4-15DF-4075-A11C-E36AA1C8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B4B24-DC12-4FB2-8284-42003119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49F17B-FFC2-4241-BACB-C24A04798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254FA2-C7F0-4010-9C66-387155D1F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3DADF-891E-408A-B674-39A18DC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890BF-C75F-418C-8BAF-7C736DF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73001-C6D3-40D9-9C13-9BEF8E27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6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667C8-CA28-4447-81A8-6653F0A1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58A12-204A-4957-B8C0-51A2AACB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87E82-EE1E-435A-88EF-DBA74C22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56A62-D677-4ABF-B3DF-711257BB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DD9F03-2620-483D-93D6-DC6E2371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8FDDE-AB85-4967-A214-7F6BBFA9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04111A-3296-4666-B562-4C2C0E64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C2AB2D-3317-4D70-9C04-2D6840ED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241DC3-3A72-474B-A368-46E13923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63321-E632-45D5-9BB1-B9BB20DA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2F65-C587-44A3-9B2F-6B78946A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FCD91-86D8-4005-A92F-F24B1A54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81585D-F3F5-4DBC-BD25-97407C9A4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085E98-AB77-4741-A7A6-1FA30468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8E4A3-E8B9-4CA8-BDB7-14D47A72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F0D9A-18DD-4121-A218-0EE921B4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3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AEECE-BA27-419B-B22C-EE379125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9DB8A4-A4D3-4C0B-B693-B5FC309C9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DE36F3-A9AB-436F-BBEC-5F44F808F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64D526-A34F-48D4-9FF1-346C412E3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80B61E-B4A9-4BFF-BE2F-B6C54F8CC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A829E8-541E-49AB-A993-E9022395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63A473-2A7B-4D69-BBA6-E5743A6D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11B6E7-2B47-40A2-B971-79B63BC3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6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01E6F-94F8-451F-82EA-AE90DD3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2EAA2C-5E37-450A-8023-31096656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C911B-CFD8-4122-92AE-02683832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D3BA96-EE8F-428A-80D4-1A54DAE5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5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F7C0C3-9744-41A2-B623-7E5D92BC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FFB015-1D1C-4777-82B4-A316E530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D6BF5-BDD2-4FC1-8E07-3405553E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9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78D53-7BBC-4FF8-982C-2D041091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921C6-4EF6-4ED5-A2C1-FDBE977A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502DD5-049D-42BE-894D-16917F05F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B85584-30D8-494A-B37B-1743134E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D9F204-0E27-466B-B3F5-DD9A5E86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595444-6222-45DA-91F4-5F11B6C8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7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D0086-7E81-479A-AE5E-98C1D50B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19E34B-8EBE-42E1-B5A4-045A975DE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833A1-9ABB-4266-847E-4637FF33E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FAEA7-EF6D-4EBF-A3B8-7DB38737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A60E44-1387-4118-A743-30FDAD41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056C02-35BE-46B2-9702-63573DC8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54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AE348D-4748-473D-AB38-FE4FE22F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8D29E-C670-455B-955F-4EA77C3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8F59BD-8A3D-4CCB-9556-83DB58274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69832-CB13-4C79-91AE-68DCA1CBD8A4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41220-182B-48F0-BE53-555B8EA7B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918EE-E61C-40F4-83EE-1BB527AF6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DB451-3160-48A8-A720-BFDF3DBF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CA8993-B987-40FC-87E9-D35F2CDA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50E9884-2B7B-4498-822B-F0066785A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明日方舟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D1C004-3715-4BBA-A3D2-62149E1B3045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0AC829-6385-4530-9563-5FFC7CD536D0}"/>
              </a:ext>
            </a:extLst>
          </p:cNvPr>
          <p:cNvSpPr txBox="1"/>
          <p:nvPr/>
        </p:nvSpPr>
        <p:spPr>
          <a:xfrm>
            <a:off x="9896475" y="4821237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2020,02,03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3A3C64-E786-41AA-86E4-4A2E406919A2}"/>
              </a:ext>
            </a:extLst>
          </p:cNvPr>
          <p:cNvSpPr txBox="1"/>
          <p:nvPr/>
        </p:nvSpPr>
        <p:spPr>
          <a:xfrm>
            <a:off x="6505574" y="4447041"/>
            <a:ext cx="52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https://ak.hypergryph.com/index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D59E21-8C09-4AAC-B6FC-4F2DFDFD341C}"/>
              </a:ext>
            </a:extLst>
          </p:cNvPr>
          <p:cNvSpPr txBox="1"/>
          <p:nvPr/>
        </p:nvSpPr>
        <p:spPr>
          <a:xfrm>
            <a:off x="9915525" y="5190192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Kisara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6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E85B03B-0C8E-410F-9C79-B9886624084A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DE82F8-2B65-4B81-9D78-47272FAD76FA}"/>
              </a:ext>
            </a:extLst>
          </p:cNvPr>
          <p:cNvGrpSpPr/>
          <p:nvPr/>
        </p:nvGrpSpPr>
        <p:grpSpPr>
          <a:xfrm>
            <a:off x="513135" y="603115"/>
            <a:ext cx="6481052" cy="3481868"/>
            <a:chOff x="246825" y="656219"/>
            <a:chExt cx="6783372" cy="38379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AD93C4-5B79-4439-9FA9-F9EBF7E4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25" y="656219"/>
              <a:ext cx="6783372" cy="383796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C2844B-3140-4B23-8E05-73EEA2C1C7C0}"/>
                </a:ext>
              </a:extLst>
            </p:cNvPr>
            <p:cNvSpPr txBox="1"/>
            <p:nvPr/>
          </p:nvSpPr>
          <p:spPr>
            <a:xfrm>
              <a:off x="246825" y="656219"/>
              <a:ext cx="6783372" cy="383796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70B6AA2-50F0-4E52-9425-6804DA303B0C}"/>
              </a:ext>
            </a:extLst>
          </p:cNvPr>
          <p:cNvSpPr txBox="1"/>
          <p:nvPr/>
        </p:nvSpPr>
        <p:spPr>
          <a:xfrm>
            <a:off x="7368701" y="178128"/>
            <a:ext cx="3950239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代理作战系统：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这个功能简直就是懒癌患者的救星，肝的救世主，玩家可以通过这个功能将已经通关的关卡进行自动战斗，不用人手动去操作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F50FCB-F0E5-465E-8DE4-7E9485723B6E}"/>
              </a:ext>
            </a:extLst>
          </p:cNvPr>
          <p:cNvSpPr txBox="1"/>
          <p:nvPr/>
        </p:nvSpPr>
        <p:spPr>
          <a:xfrm>
            <a:off x="7368702" y="1335485"/>
            <a:ext cx="3950238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在技术层面的思考：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代理作战就是完全记录你的操作，（推测是程序是记录下你的操作在几分几秒发生了什么），但是有时候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代理作战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却会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这是为什么呢？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DE0195-7B19-41AE-8235-4E224923B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5" y="4171648"/>
            <a:ext cx="3261197" cy="24442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FCA86B5-47D0-4F96-ABB2-F07C8DA69CD9}"/>
              </a:ext>
            </a:extLst>
          </p:cNvPr>
          <p:cNvSpPr txBox="1"/>
          <p:nvPr/>
        </p:nvSpPr>
        <p:spPr>
          <a:xfrm>
            <a:off x="3895929" y="4247168"/>
            <a:ext cx="8150157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最普遍也是最常见的一种情况就是，干员精英化，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上升，而当你自己打的时候，费用是很极限的，没有多余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，从而就会导致当你精英化一个干员后，代理指挥不能在原本部署干员的正确时间去部署干员，导致漏怪，代理失误。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某些干员技能或者天赋存在不确定性，例如能天使第二天赋，天使的祝福，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随机给干员，你自己打的时候，运气好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给重装，重装活了下来，代理指挥时候，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给了其他干员，重装死亡，阵线直接奔溃。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医疗干员升级后，奶量上升，本来应该死亡的工具人，没有死或者死的慢，会导致代理指挥部署不了或者部署慢其他干员。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76E54A-5C35-40AF-BA4F-60272C895F3D}"/>
              </a:ext>
            </a:extLst>
          </p:cNvPr>
          <p:cNvSpPr txBox="1"/>
          <p:nvPr/>
        </p:nvSpPr>
        <p:spPr>
          <a:xfrm>
            <a:off x="7368701" y="2775983"/>
            <a:ext cx="4930302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其实，是因为：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本身队伍练度过低，导致三星非常极限，极限手速秒撤秒换干员。极限血线经常一丝血，少一口奶就会暴毙，技力一满，秒开技能，就会可能出现失误。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18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1F2897-6566-4030-A5A9-F9082E75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1" y="3054485"/>
            <a:ext cx="5391128" cy="3632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2D6BBE-263D-419B-B1E6-9C6F267A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39" y="170755"/>
            <a:ext cx="5284899" cy="37326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2AA878-A362-47EC-BC4C-39E3BD9BDEDC}"/>
              </a:ext>
            </a:extLst>
          </p:cNvPr>
          <p:cNvSpPr txBox="1"/>
          <p:nvPr/>
        </p:nvSpPr>
        <p:spPr>
          <a:xfrm>
            <a:off x="3496916" y="2056342"/>
            <a:ext cx="273823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特殊作战关卡获得物资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907B3-A1E1-4CC8-AC45-0485F1869671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</p:spTree>
    <p:extLst>
      <p:ext uri="{BB962C8B-B14F-4D97-AF65-F5344CB8AC3E}">
        <p14:creationId xmlns:p14="http://schemas.microsoft.com/office/powerpoint/2010/main" val="333804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89B83B-4B48-42E0-B65E-8F27A5841852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4347FF-71B9-46AC-9F60-6F267200AF41}"/>
              </a:ext>
            </a:extLst>
          </p:cNvPr>
          <p:cNvSpPr txBox="1"/>
          <p:nvPr/>
        </p:nvSpPr>
        <p:spPr>
          <a:xfrm>
            <a:off x="100395" y="660328"/>
            <a:ext cx="170456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活动关卡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7038F3-8BC1-405E-88F8-E7029258923A}"/>
              </a:ext>
            </a:extLst>
          </p:cNvPr>
          <p:cNvGrpSpPr/>
          <p:nvPr/>
        </p:nvGrpSpPr>
        <p:grpSpPr>
          <a:xfrm>
            <a:off x="100395" y="1029660"/>
            <a:ext cx="6789906" cy="3596597"/>
            <a:chOff x="427382" y="1091815"/>
            <a:chExt cx="8449177" cy="41496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E539C7-6859-4F9D-B765-2F06FE0E7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382" y="1091815"/>
              <a:ext cx="8449177" cy="414967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43C0E1-209E-44F2-8B02-0D08E588E937}"/>
                </a:ext>
              </a:extLst>
            </p:cNvPr>
            <p:cNvSpPr txBox="1"/>
            <p:nvPr/>
          </p:nvSpPr>
          <p:spPr>
            <a:xfrm>
              <a:off x="427382" y="1091815"/>
              <a:ext cx="8449177" cy="41496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6862BA7-6182-49FA-9407-A4289ABB987B}"/>
              </a:ext>
            </a:extLst>
          </p:cNvPr>
          <p:cNvSpPr txBox="1"/>
          <p:nvPr/>
        </p:nvSpPr>
        <p:spPr>
          <a:xfrm>
            <a:off x="7242241" y="1029660"/>
            <a:ext cx="4090481" cy="31393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每次活动，都是一个游戏的热度，收入的一个峰值，活动关卡的设计和策划好坏更是体现了一个活动的好坏。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就之前出过的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危机合约的活动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高难关卡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燃了玩家们的激情，平时的剧情关卡玩家完全可以靠干员练度碾压过去，但是在高难关卡中你只有练度还远远不够，玩家的战术也起到了关键作用，继而在视频网站上纷纷有玩家来分享自己的思路战术。通过的关卡越难获得的成就感和赞美就越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0C00A-2181-43C0-827C-C4A152CA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4" y="4864893"/>
            <a:ext cx="1501270" cy="1661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AFF3D7-9B73-4A22-8B55-50B7BEF0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833" y="4864893"/>
            <a:ext cx="1463167" cy="17451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0ED952-0797-4A3A-BBDD-7097F3AD1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278" y="4816190"/>
            <a:ext cx="1352286" cy="17587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DC2EC0-57FE-45BA-965A-AFF3CFAC1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30" y="4894391"/>
            <a:ext cx="1379340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5721B4-0A74-414F-8E4E-B1EEF8E2FCCF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寻访系统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70709B-0CB2-41CC-BC3F-42D41C4D8D6C}"/>
              </a:ext>
            </a:extLst>
          </p:cNvPr>
          <p:cNvSpPr txBox="1"/>
          <p:nvPr/>
        </p:nvSpPr>
        <p:spPr>
          <a:xfrm>
            <a:off x="7845356" y="68094"/>
            <a:ext cx="4430949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这系统可以说是，明日方舟收入来源的重中之重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ABE7DD-3877-45CE-8671-9B671D01E761}"/>
              </a:ext>
            </a:extLst>
          </p:cNvPr>
          <p:cNvSpPr txBox="1"/>
          <p:nvPr/>
        </p:nvSpPr>
        <p:spPr>
          <a:xfrm>
            <a:off x="8097528" y="714425"/>
            <a:ext cx="3521412" cy="59093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卡池寻访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：玩家通过合成玉和寻访凭证来抽卡池，那么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怎么获得合成玉和寻访凭证呢？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这就是重点了，玩家可以通过完成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剿灭作战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来获得每周一定限额的合成玉，也可以通过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氪金买源石换取合成玉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，在商店可以用凭证兑换寻访凭证，这会留到下面采购中心再说。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公开招募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：玩家可以通过消耗招募许可，在选取的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中（也可以不选）招募干员，且能出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明日方舟在这个系统上的设计，是我觉得比较友好的了，玩家抽到重复的随从会获得一定量的凭证，可以到商店兑换凭证和合成玉，然后又可以回来继续寻访，而且明日方舟的卡池设计前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次必出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星，有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次保底必出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星（真的对我们这种非酋来说超级友好）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51CED9-2B82-4761-AD73-795A71D15788}"/>
              </a:ext>
            </a:extLst>
          </p:cNvPr>
          <p:cNvGrpSpPr/>
          <p:nvPr/>
        </p:nvGrpSpPr>
        <p:grpSpPr>
          <a:xfrm>
            <a:off x="140892" y="717550"/>
            <a:ext cx="3884095" cy="2443939"/>
            <a:chOff x="329245" y="529759"/>
            <a:chExt cx="7516111" cy="455541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F743284-A53A-4E96-A954-0624665A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94" y="529759"/>
              <a:ext cx="7515362" cy="449417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9F61D7-1200-4E92-9FEE-591446115AC4}"/>
                </a:ext>
              </a:extLst>
            </p:cNvPr>
            <p:cNvSpPr txBox="1"/>
            <p:nvPr/>
          </p:nvSpPr>
          <p:spPr>
            <a:xfrm>
              <a:off x="329245" y="590993"/>
              <a:ext cx="7515362" cy="449417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4DCA0B-B841-482F-83D5-444E8EC8270C}"/>
              </a:ext>
            </a:extLst>
          </p:cNvPr>
          <p:cNvGrpSpPr/>
          <p:nvPr/>
        </p:nvGrpSpPr>
        <p:grpSpPr>
          <a:xfrm>
            <a:off x="5262543" y="714425"/>
            <a:ext cx="987889" cy="795130"/>
            <a:chOff x="5010375" y="3816627"/>
            <a:chExt cx="987889" cy="79513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264E7C-FD31-446C-9606-EF5336DAF567}"/>
                </a:ext>
              </a:extLst>
            </p:cNvPr>
            <p:cNvSpPr txBox="1"/>
            <p:nvPr/>
          </p:nvSpPr>
          <p:spPr>
            <a:xfrm>
              <a:off x="5010375" y="3816627"/>
              <a:ext cx="914400" cy="795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705E1B-B2B9-4F69-AA97-0EF9EF92F674}"/>
                </a:ext>
              </a:extLst>
            </p:cNvPr>
            <p:cNvSpPr txBox="1"/>
            <p:nvPr/>
          </p:nvSpPr>
          <p:spPr>
            <a:xfrm>
              <a:off x="5083864" y="4029526"/>
              <a:ext cx="91440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寻访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DC8273D-90A8-4E03-8073-0B30A78F6E49}"/>
              </a:ext>
            </a:extLst>
          </p:cNvPr>
          <p:cNvSpPr txBox="1"/>
          <p:nvPr/>
        </p:nvSpPr>
        <p:spPr>
          <a:xfrm>
            <a:off x="6386415" y="2345320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新干员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B91980-AB0E-4B82-8590-3C0FEF85F25F}"/>
              </a:ext>
            </a:extLst>
          </p:cNvPr>
          <p:cNvSpPr txBox="1"/>
          <p:nvPr/>
        </p:nvSpPr>
        <p:spPr>
          <a:xfrm>
            <a:off x="3972898" y="2345320"/>
            <a:ext cx="119766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重复干员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947B17A-8DDB-4E46-8AA9-4AED5BA85C6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4727855" y="1353431"/>
            <a:ext cx="835765" cy="11480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303320C-FAB1-4F56-9298-D2AD6E0B51A0}"/>
              </a:ext>
            </a:extLst>
          </p:cNvPr>
          <p:cNvCxnSpPr>
            <a:endCxn id="13" idx="0"/>
          </p:cNvCxnSpPr>
          <p:nvPr/>
        </p:nvCxnSpPr>
        <p:spPr>
          <a:xfrm>
            <a:off x="5719743" y="1927437"/>
            <a:ext cx="1123872" cy="41788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5CAFA95-340E-43F3-B3EC-AE3E49B8E508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4571731" y="2714652"/>
            <a:ext cx="2284" cy="869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ACA9709-432A-4AEC-969B-8D319C69629A}"/>
              </a:ext>
            </a:extLst>
          </p:cNvPr>
          <p:cNvSpPr txBox="1"/>
          <p:nvPr/>
        </p:nvSpPr>
        <p:spPr>
          <a:xfrm>
            <a:off x="3885486" y="3584497"/>
            <a:ext cx="137705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一定量凭证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B773E1A-1850-45A9-9D8F-2E38343935DB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>
            <a:off x="6843615" y="2714652"/>
            <a:ext cx="0" cy="869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2984083-F23B-4E9C-814E-3D620D1E99AA}"/>
              </a:ext>
            </a:extLst>
          </p:cNvPr>
          <p:cNvSpPr txBox="1"/>
          <p:nvPr/>
        </p:nvSpPr>
        <p:spPr>
          <a:xfrm>
            <a:off x="6247066" y="3584497"/>
            <a:ext cx="119309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少量凭证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E60666A-2A89-4D41-BBDD-D45C807049CD}"/>
              </a:ext>
            </a:extLst>
          </p:cNvPr>
          <p:cNvSpPr txBox="1"/>
          <p:nvPr/>
        </p:nvSpPr>
        <p:spPr>
          <a:xfrm>
            <a:off x="5181459" y="4735806"/>
            <a:ext cx="119309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采购中心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19A3ABD-6362-493E-8C6F-4CC254BACF21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 rot="16200000" flipH="1">
            <a:off x="4785023" y="3742820"/>
            <a:ext cx="781977" cy="120399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CB9A51F3-E47D-40A3-93DE-274FDF69D9F8}"/>
              </a:ext>
            </a:extLst>
          </p:cNvPr>
          <p:cNvCxnSpPr>
            <a:stCxn id="26" idx="2"/>
          </p:cNvCxnSpPr>
          <p:nvPr/>
        </p:nvCxnSpPr>
        <p:spPr>
          <a:xfrm rot="5400000">
            <a:off x="6116027" y="3615811"/>
            <a:ext cx="389571" cy="1065607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58B8B6EB-1605-4A49-9131-99F809895884}"/>
              </a:ext>
            </a:extLst>
          </p:cNvPr>
          <p:cNvCxnSpPr>
            <a:cxnSpLocks/>
            <a:stCxn id="38" idx="2"/>
            <a:endCxn id="10" idx="0"/>
          </p:cNvCxnSpPr>
          <p:nvPr/>
        </p:nvCxnSpPr>
        <p:spPr>
          <a:xfrm rot="5400000" flipH="1" flipV="1">
            <a:off x="3492412" y="2937274"/>
            <a:ext cx="4450179" cy="4482"/>
          </a:xfrm>
          <a:prstGeom prst="bentConnector5">
            <a:avLst>
              <a:gd name="adj1" fmla="val -5137"/>
              <a:gd name="adj2" fmla="val 46670950"/>
              <a:gd name="adj3" fmla="val 1051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2DE9C7E-6438-4267-9436-57E1FE402A12}"/>
              </a:ext>
            </a:extLst>
          </p:cNvPr>
          <p:cNvSpPr txBox="1"/>
          <p:nvPr/>
        </p:nvSpPr>
        <p:spPr>
          <a:xfrm>
            <a:off x="5164035" y="4708969"/>
            <a:ext cx="1102452" cy="455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80103F4-BC29-419F-8A01-48F8E8C4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4177797"/>
            <a:ext cx="3940696" cy="223273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565FFDB-172A-46C2-B0BF-F5A40AD0F248}"/>
              </a:ext>
            </a:extLst>
          </p:cNvPr>
          <p:cNvSpPr txBox="1"/>
          <p:nvPr/>
        </p:nvSpPr>
        <p:spPr>
          <a:xfrm>
            <a:off x="77820" y="4177796"/>
            <a:ext cx="3968871" cy="2232731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10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96A244D-6131-476A-9166-AF6D9201E94F}"/>
              </a:ext>
            </a:extLst>
          </p:cNvPr>
          <p:cNvSpPr txBox="1"/>
          <p:nvPr/>
        </p:nvSpPr>
        <p:spPr>
          <a:xfrm>
            <a:off x="77821" y="68094"/>
            <a:ext cx="2354019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采购中心（商城）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3E7AC8-896C-4FD5-AF43-98DEE1D7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77" y="1198381"/>
            <a:ext cx="2885494" cy="1539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A31705-C5A0-47FC-9A57-3AB7329A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04" y="1198381"/>
            <a:ext cx="3578051" cy="15396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47BE74-9B56-43AB-8D62-284D03B8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89" y="1198077"/>
            <a:ext cx="3099419" cy="1539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788A32-5F43-49D0-9589-BB87CFE35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77" y="3406658"/>
            <a:ext cx="2889547" cy="19561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BCB078-51E6-4E50-A3A2-02AD52565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805" y="3406658"/>
            <a:ext cx="3578051" cy="19561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4C6482-FF7D-4A20-A81A-938F15B98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289" y="3400668"/>
            <a:ext cx="3099419" cy="19337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E3AAFC3-BCDC-48BF-A2BD-0196C7D736E3}"/>
              </a:ext>
            </a:extLst>
          </p:cNvPr>
          <p:cNvSpPr txBox="1"/>
          <p:nvPr/>
        </p:nvSpPr>
        <p:spPr>
          <a:xfrm>
            <a:off x="907984" y="679404"/>
            <a:ext cx="136497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直接氪金区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11D380-379E-4682-B845-AA5A851F3181}"/>
              </a:ext>
            </a:extLst>
          </p:cNvPr>
          <p:cNvSpPr txBox="1"/>
          <p:nvPr/>
        </p:nvSpPr>
        <p:spPr>
          <a:xfrm>
            <a:off x="4253032" y="679404"/>
            <a:ext cx="192139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针对不同需求区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814179-0913-4592-9CB4-81BA8F576BCF}"/>
              </a:ext>
            </a:extLst>
          </p:cNvPr>
          <p:cNvSpPr txBox="1"/>
          <p:nvPr/>
        </p:nvSpPr>
        <p:spPr>
          <a:xfrm>
            <a:off x="8583631" y="679404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皮肤区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3E3976-D6F0-4C24-9A53-B62C69E8DD69}"/>
              </a:ext>
            </a:extLst>
          </p:cNvPr>
          <p:cNvSpPr txBox="1"/>
          <p:nvPr/>
        </p:nvSpPr>
        <p:spPr>
          <a:xfrm>
            <a:off x="985006" y="2887681"/>
            <a:ext cx="144683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凭证交易区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335DDC-B73C-46CD-B745-0D6D27A45E9C}"/>
              </a:ext>
            </a:extLst>
          </p:cNvPr>
          <p:cNvSpPr txBox="1"/>
          <p:nvPr/>
        </p:nvSpPr>
        <p:spPr>
          <a:xfrm>
            <a:off x="4860629" y="303133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家具区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7B1BB-8463-4F6C-B360-1BE9E9896EF9}"/>
              </a:ext>
            </a:extLst>
          </p:cNvPr>
          <p:cNvSpPr txBox="1"/>
          <p:nvPr/>
        </p:nvSpPr>
        <p:spPr>
          <a:xfrm>
            <a:off x="8375581" y="3072346"/>
            <a:ext cx="144683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信用交易区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349A2F-4865-4022-8111-8E9D110F9905}"/>
              </a:ext>
            </a:extLst>
          </p:cNvPr>
          <p:cNvSpPr txBox="1"/>
          <p:nvPr/>
        </p:nvSpPr>
        <p:spPr>
          <a:xfrm>
            <a:off x="439837" y="5708236"/>
            <a:ext cx="5127585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采购中心中不同区作用不同，总的来说就是资源交换，一定程度上丰富游戏内容和加入氪金系统</a:t>
            </a:r>
          </a:p>
        </p:txBody>
      </p:sp>
    </p:spTree>
    <p:extLst>
      <p:ext uri="{BB962C8B-B14F-4D97-AF65-F5344CB8AC3E}">
        <p14:creationId xmlns:p14="http://schemas.microsoft.com/office/powerpoint/2010/main" val="265631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A5962F-2698-4F6A-9A7F-22338C346EBA}"/>
              </a:ext>
            </a:extLst>
          </p:cNvPr>
          <p:cNvSpPr txBox="1"/>
          <p:nvPr/>
        </p:nvSpPr>
        <p:spPr>
          <a:xfrm>
            <a:off x="77821" y="68094"/>
            <a:ext cx="2354019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基建系统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70FB25-1C91-4816-9AE9-450383DE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" y="695260"/>
            <a:ext cx="8288891" cy="46793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3BB67C-5092-4E88-9A91-925FE4437570}"/>
              </a:ext>
            </a:extLst>
          </p:cNvPr>
          <p:cNvSpPr txBox="1"/>
          <p:nvPr/>
        </p:nvSpPr>
        <p:spPr>
          <a:xfrm>
            <a:off x="243839" y="695260"/>
            <a:ext cx="8288891" cy="467938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5E16C4-9CED-4F08-A5EF-5F11A9BCEF0A}"/>
              </a:ext>
            </a:extLst>
          </p:cNvPr>
          <p:cNvSpPr txBox="1"/>
          <p:nvPr/>
        </p:nvSpPr>
        <p:spPr>
          <a:xfrm>
            <a:off x="1254830" y="5618480"/>
            <a:ext cx="398272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该系统在资源流动和丰富游戏内容方面有着重要作用，资源流动的示意图在前面已经给出，此处不过多叙述</a:t>
            </a:r>
          </a:p>
        </p:txBody>
      </p:sp>
    </p:spTree>
    <p:extLst>
      <p:ext uri="{BB962C8B-B14F-4D97-AF65-F5344CB8AC3E}">
        <p14:creationId xmlns:p14="http://schemas.microsoft.com/office/powerpoint/2010/main" val="378192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7BCC57-69C8-4830-970C-0616BC95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6" y="934872"/>
            <a:ext cx="7543362" cy="42390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4D6A3C-8D1E-413C-9962-3E59A7932C1C}"/>
              </a:ext>
            </a:extLst>
          </p:cNvPr>
          <p:cNvSpPr txBox="1"/>
          <p:nvPr/>
        </p:nvSpPr>
        <p:spPr>
          <a:xfrm>
            <a:off x="77821" y="68094"/>
            <a:ext cx="2354019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CE54E9-5B31-43A0-95C4-86A28FEB9A33}"/>
              </a:ext>
            </a:extLst>
          </p:cNvPr>
          <p:cNvSpPr txBox="1"/>
          <p:nvPr/>
        </p:nvSpPr>
        <p:spPr>
          <a:xfrm>
            <a:off x="8241174" y="934872"/>
            <a:ext cx="2893671" cy="258532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任务系统为玩家提供了每天的游戏目标，当玩家完成游戏目标时会获得相应奖励，这种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正反馈式的循环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正是玩家沉迷其中的核心。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任务系统也提高了玩家的热情，让玩家在长草期一定的游玩内容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2E9F2B-91F7-4872-9695-566FF93938F6}"/>
              </a:ext>
            </a:extLst>
          </p:cNvPr>
          <p:cNvSpPr txBox="1"/>
          <p:nvPr/>
        </p:nvSpPr>
        <p:spPr>
          <a:xfrm>
            <a:off x="334126" y="934872"/>
            <a:ext cx="7543362" cy="4239011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94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9F2685-F41B-4902-A4CD-C8F66FC8CEA3}"/>
              </a:ext>
            </a:extLst>
          </p:cNvPr>
          <p:cNvSpPr txBox="1"/>
          <p:nvPr/>
        </p:nvSpPr>
        <p:spPr>
          <a:xfrm>
            <a:off x="120766" y="83592"/>
            <a:ext cx="2354019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114134-C89C-4881-95A2-622B1240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724033"/>
            <a:ext cx="7727207" cy="4304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70C5CF-111A-447E-92FD-BE7BBD92BB07}"/>
              </a:ext>
            </a:extLst>
          </p:cNvPr>
          <p:cNvSpPr txBox="1"/>
          <p:nvPr/>
        </p:nvSpPr>
        <p:spPr>
          <a:xfrm>
            <a:off x="457198" y="724032"/>
            <a:ext cx="7727207" cy="4304189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84422C-F1AA-4EFE-AF1C-3F7C394B54C0}"/>
              </a:ext>
            </a:extLst>
          </p:cNvPr>
          <p:cNvSpPr txBox="1"/>
          <p:nvPr/>
        </p:nvSpPr>
        <p:spPr>
          <a:xfrm>
            <a:off x="8544560" y="724032"/>
            <a:ext cx="2397760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对于明日方舟这种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的游戏，并没有什么竞技性，但是玩家可以也通过好友的支援和访问好友基建来获得信用点</a:t>
            </a:r>
          </a:p>
        </p:txBody>
      </p:sp>
    </p:spTree>
    <p:extLst>
      <p:ext uri="{BB962C8B-B14F-4D97-AF65-F5344CB8AC3E}">
        <p14:creationId xmlns:p14="http://schemas.microsoft.com/office/powerpoint/2010/main" val="345010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0CB155-7981-48D4-86D0-440B23C293A4}"/>
              </a:ext>
            </a:extLst>
          </p:cNvPr>
          <p:cNvSpPr txBox="1"/>
          <p:nvPr/>
        </p:nvSpPr>
        <p:spPr>
          <a:xfrm>
            <a:off x="77821" y="68094"/>
            <a:ext cx="2354019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在游戏外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B1A655-6FBE-4728-9445-C2CD7EECBF85}"/>
              </a:ext>
            </a:extLst>
          </p:cNvPr>
          <p:cNvSpPr txBox="1"/>
          <p:nvPr/>
        </p:nvSpPr>
        <p:spPr>
          <a:xfrm>
            <a:off x="284480" y="934720"/>
            <a:ext cx="35458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官方积极开展各种线上线下活动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32830A-9720-4F82-9D5A-94E8CA0C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2" y="1391726"/>
            <a:ext cx="4453627" cy="24484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DE3420-0F0F-4E29-81B7-60E8979B8E84}"/>
              </a:ext>
            </a:extLst>
          </p:cNvPr>
          <p:cNvSpPr txBox="1"/>
          <p:nvPr/>
        </p:nvSpPr>
        <p:spPr>
          <a:xfrm>
            <a:off x="355600" y="4787035"/>
            <a:ext cx="220472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玩家之间的各种梗：阿米驴，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，红刀哥等等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DD61D4-A463-4122-A019-FBDBAB80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60" y="4336625"/>
            <a:ext cx="1356478" cy="16079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8562F2-AF16-4309-9170-0198DBAC2564}"/>
              </a:ext>
            </a:extLst>
          </p:cNvPr>
          <p:cNvSpPr txBox="1"/>
          <p:nvPr/>
        </p:nvSpPr>
        <p:spPr>
          <a:xfrm>
            <a:off x="5689600" y="3327400"/>
            <a:ext cx="19710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各个画师的创作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A55945-6743-4ADF-ACEF-4AF2BCB1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006" y="2833132"/>
            <a:ext cx="1971040" cy="3440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689E4-E4A2-4F87-B337-77E5B0412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544" y="3840197"/>
            <a:ext cx="4518484" cy="28056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45EC5A-BFEC-4335-98D6-F0BBA8D9E84A}"/>
              </a:ext>
            </a:extLst>
          </p:cNvPr>
          <p:cNvSpPr txBox="1"/>
          <p:nvPr/>
        </p:nvSpPr>
        <p:spPr>
          <a:xfrm>
            <a:off x="5943600" y="846852"/>
            <a:ext cx="404368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在游戏外的运营和创作也为游戏增加了曝光度，热度和趣味</a:t>
            </a:r>
          </a:p>
        </p:txBody>
      </p:sp>
    </p:spTree>
    <p:extLst>
      <p:ext uri="{BB962C8B-B14F-4D97-AF65-F5344CB8AC3E}">
        <p14:creationId xmlns:p14="http://schemas.microsoft.com/office/powerpoint/2010/main" val="1385479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56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6DE7583-6EF5-424D-A287-175B2F1BE6E4}"/>
              </a:ext>
            </a:extLst>
          </p:cNvPr>
          <p:cNvGrpSpPr/>
          <p:nvPr/>
        </p:nvGrpSpPr>
        <p:grpSpPr>
          <a:xfrm>
            <a:off x="3736743" y="2839612"/>
            <a:ext cx="4137570" cy="1377564"/>
            <a:chOff x="3459638" y="1852367"/>
            <a:chExt cx="3299381" cy="1701540"/>
          </a:xfrm>
          <a:solidFill>
            <a:srgbClr val="FFC000"/>
          </a:solidFill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5913F8D-C659-4AAC-8CAA-3654D3C15E57}"/>
                </a:ext>
              </a:extLst>
            </p:cNvPr>
            <p:cNvSpPr txBox="1"/>
            <p:nvPr/>
          </p:nvSpPr>
          <p:spPr>
            <a:xfrm>
              <a:off x="3459638" y="1852367"/>
              <a:ext cx="3299381" cy="17015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AA75A50-C202-4D36-AE2C-81827A3E69A1}"/>
                </a:ext>
              </a:extLst>
            </p:cNvPr>
            <p:cNvSpPr txBox="1"/>
            <p:nvPr/>
          </p:nvSpPr>
          <p:spPr>
            <a:xfrm>
              <a:off x="4555330" y="1874813"/>
              <a:ext cx="1107996" cy="36933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干员系统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B30CA6-F3AD-4676-9FEA-5F2AA626149B}"/>
              </a:ext>
            </a:extLst>
          </p:cNvPr>
          <p:cNvGrpSpPr/>
          <p:nvPr/>
        </p:nvGrpSpPr>
        <p:grpSpPr>
          <a:xfrm>
            <a:off x="3935289" y="3275260"/>
            <a:ext cx="869035" cy="601919"/>
            <a:chOff x="3251178" y="2286922"/>
            <a:chExt cx="1596082" cy="139333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B05DD5-71F2-4FFF-A62D-84BE19B39BF6}"/>
                </a:ext>
              </a:extLst>
            </p:cNvPr>
            <p:cNvSpPr txBox="1"/>
            <p:nvPr/>
          </p:nvSpPr>
          <p:spPr>
            <a:xfrm>
              <a:off x="3438240" y="2614259"/>
              <a:ext cx="12219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等级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6212E41-A177-4209-B0F9-CBC427B0AF1E}"/>
                </a:ext>
              </a:extLst>
            </p:cNvPr>
            <p:cNvSpPr txBox="1"/>
            <p:nvPr/>
          </p:nvSpPr>
          <p:spPr>
            <a:xfrm>
              <a:off x="3251178" y="2286922"/>
              <a:ext cx="1596082" cy="139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BEA0D44-EFBC-4FAA-93C5-F6BB8A93B0D0}"/>
              </a:ext>
            </a:extLst>
          </p:cNvPr>
          <p:cNvGrpSpPr/>
          <p:nvPr/>
        </p:nvGrpSpPr>
        <p:grpSpPr>
          <a:xfrm>
            <a:off x="4166596" y="3199031"/>
            <a:ext cx="2207809" cy="707886"/>
            <a:chOff x="1282127" y="2379736"/>
            <a:chExt cx="2207809" cy="70788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28A86E-0B82-4E59-8DD6-B49BA2ECD76D}"/>
                </a:ext>
              </a:extLst>
            </p:cNvPr>
            <p:cNvSpPr txBox="1"/>
            <p:nvPr/>
          </p:nvSpPr>
          <p:spPr>
            <a:xfrm>
              <a:off x="1282127" y="2379736"/>
              <a:ext cx="22078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技能</a:t>
              </a:r>
              <a:endParaRPr lang="en-US" altLang="zh-CN" sz="1600" dirty="0"/>
            </a:p>
            <a:p>
              <a:pPr algn="ctr"/>
              <a:r>
                <a:rPr lang="en-US" altLang="zh-CN" sz="1200" dirty="0"/>
                <a:t>*</a:t>
              </a:r>
              <a:r>
                <a:rPr lang="zh-CN" altLang="en-US" sz="1200" dirty="0"/>
                <a:t>技能等级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*</a:t>
              </a:r>
              <a:r>
                <a:rPr lang="zh-CN" altLang="en-US" sz="1200" dirty="0"/>
                <a:t>技能特点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6464050-34F7-4D29-B88D-31E896EB7268}"/>
                </a:ext>
              </a:extLst>
            </p:cNvPr>
            <p:cNvSpPr txBox="1"/>
            <p:nvPr/>
          </p:nvSpPr>
          <p:spPr>
            <a:xfrm>
              <a:off x="1996543" y="2448579"/>
              <a:ext cx="778979" cy="6148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F18327-FA3F-403B-8786-5C9D31261BA5}"/>
              </a:ext>
            </a:extLst>
          </p:cNvPr>
          <p:cNvGrpSpPr/>
          <p:nvPr/>
        </p:nvGrpSpPr>
        <p:grpSpPr>
          <a:xfrm>
            <a:off x="5670390" y="3285204"/>
            <a:ext cx="1149086" cy="601919"/>
            <a:chOff x="6489967" y="3950607"/>
            <a:chExt cx="1304736" cy="89554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02FA83-E8A4-4BEA-BEBE-CEBDB9B9C8A4}"/>
                </a:ext>
              </a:extLst>
            </p:cNvPr>
            <p:cNvSpPr txBox="1"/>
            <p:nvPr/>
          </p:nvSpPr>
          <p:spPr>
            <a:xfrm>
              <a:off x="6489967" y="4213714"/>
              <a:ext cx="13047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潜力</a:t>
              </a:r>
              <a:endParaRPr lang="en-US" altLang="zh-CN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C521AC7-08F6-4590-A461-E47D319E1152}"/>
                </a:ext>
              </a:extLst>
            </p:cNvPr>
            <p:cNvSpPr txBox="1"/>
            <p:nvPr/>
          </p:nvSpPr>
          <p:spPr>
            <a:xfrm>
              <a:off x="6639533" y="3950607"/>
              <a:ext cx="986751" cy="8955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35ED03-E63D-45AC-AA26-01B2780581BF}"/>
              </a:ext>
            </a:extLst>
          </p:cNvPr>
          <p:cNvGrpSpPr/>
          <p:nvPr/>
        </p:nvGrpSpPr>
        <p:grpSpPr>
          <a:xfrm>
            <a:off x="6773897" y="3280391"/>
            <a:ext cx="869035" cy="601919"/>
            <a:chOff x="2606314" y="4344124"/>
            <a:chExt cx="986751" cy="89554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F61F0E4-A8E1-4E1F-9D53-97621D2ADBB3}"/>
                </a:ext>
              </a:extLst>
            </p:cNvPr>
            <p:cNvSpPr txBox="1"/>
            <p:nvPr/>
          </p:nvSpPr>
          <p:spPr>
            <a:xfrm>
              <a:off x="2721960" y="4607231"/>
              <a:ext cx="7554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天赋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7EDF88-CD56-4180-9114-C72866722327}"/>
                </a:ext>
              </a:extLst>
            </p:cNvPr>
            <p:cNvSpPr txBox="1"/>
            <p:nvPr/>
          </p:nvSpPr>
          <p:spPr>
            <a:xfrm>
              <a:off x="2606314" y="4344124"/>
              <a:ext cx="986751" cy="8955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2170BD0-CA7C-4AC9-AFA8-700A66666C96}"/>
              </a:ext>
            </a:extLst>
          </p:cNvPr>
          <p:cNvGrpSpPr/>
          <p:nvPr/>
        </p:nvGrpSpPr>
        <p:grpSpPr>
          <a:xfrm>
            <a:off x="3261717" y="39621"/>
            <a:ext cx="5092525" cy="1716381"/>
            <a:chOff x="7193198" y="1347882"/>
            <a:chExt cx="4260915" cy="221073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BC69D9-79D0-4AAF-913D-7D5D0686EAA1}"/>
                </a:ext>
              </a:extLst>
            </p:cNvPr>
            <p:cNvSpPr txBox="1"/>
            <p:nvPr/>
          </p:nvSpPr>
          <p:spPr>
            <a:xfrm>
              <a:off x="7193198" y="1347882"/>
              <a:ext cx="4260915" cy="221073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1E7225-133F-49CD-AFD6-BFA5384C4BA6}"/>
                </a:ext>
              </a:extLst>
            </p:cNvPr>
            <p:cNvSpPr txBox="1"/>
            <p:nvPr/>
          </p:nvSpPr>
          <p:spPr>
            <a:xfrm>
              <a:off x="8703332" y="1449663"/>
              <a:ext cx="1187777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战斗系统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D66F60-FCB2-4E59-BAFD-657DC5CB6329}"/>
              </a:ext>
            </a:extLst>
          </p:cNvPr>
          <p:cNvGrpSpPr/>
          <p:nvPr/>
        </p:nvGrpSpPr>
        <p:grpSpPr>
          <a:xfrm>
            <a:off x="3346754" y="535375"/>
            <a:ext cx="1294889" cy="836489"/>
            <a:chOff x="9170428" y="3702655"/>
            <a:chExt cx="1232954" cy="8955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DCA6FDB-D314-49B4-9A62-C32965A09C9E}"/>
                </a:ext>
              </a:extLst>
            </p:cNvPr>
            <p:cNvSpPr txBox="1"/>
            <p:nvPr/>
          </p:nvSpPr>
          <p:spPr>
            <a:xfrm>
              <a:off x="9170428" y="3763341"/>
              <a:ext cx="1232954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教程</a:t>
              </a:r>
              <a:endParaRPr lang="en-US" altLang="zh-CN" dirty="0"/>
            </a:p>
            <a:p>
              <a:pPr algn="ctr"/>
              <a:r>
                <a:rPr lang="en-US" altLang="zh-CN" sz="1400" dirty="0"/>
                <a:t>*</a:t>
              </a:r>
              <a:r>
                <a:rPr lang="zh-CN" altLang="en-US" sz="1400" dirty="0"/>
                <a:t>基础玩法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*</a:t>
              </a:r>
              <a:r>
                <a:rPr lang="zh-CN" altLang="en-US" sz="1400" dirty="0"/>
                <a:t>基础战术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F0CADBD-FCBB-4BBD-92F3-9251B5D6AAE6}"/>
                </a:ext>
              </a:extLst>
            </p:cNvPr>
            <p:cNvSpPr txBox="1"/>
            <p:nvPr/>
          </p:nvSpPr>
          <p:spPr>
            <a:xfrm>
              <a:off x="9295385" y="3702655"/>
              <a:ext cx="986751" cy="8955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ADC22B1-7F1E-4E76-94B1-BD9F04A31E12}"/>
              </a:ext>
            </a:extLst>
          </p:cNvPr>
          <p:cNvGrpSpPr/>
          <p:nvPr/>
        </p:nvGrpSpPr>
        <p:grpSpPr>
          <a:xfrm>
            <a:off x="4661715" y="522343"/>
            <a:ext cx="1081490" cy="836489"/>
            <a:chOff x="7913070" y="2840161"/>
            <a:chExt cx="1081490" cy="83648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FBDAF96-A0F9-4F32-880F-FB23BD95E88D}"/>
                </a:ext>
              </a:extLst>
            </p:cNvPr>
            <p:cNvSpPr txBox="1"/>
            <p:nvPr/>
          </p:nvSpPr>
          <p:spPr>
            <a:xfrm>
              <a:off x="7970401" y="2996795"/>
              <a:ext cx="10241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剧情战斗</a:t>
              </a:r>
              <a:endParaRPr lang="en-US" altLang="zh-CN" sz="1600" dirty="0"/>
            </a:p>
            <a:p>
              <a:pPr algn="ctr"/>
              <a:r>
                <a:rPr lang="en-US" altLang="zh-CN" sz="1200" dirty="0"/>
                <a:t>*</a:t>
              </a:r>
              <a:r>
                <a:rPr lang="zh-CN" altLang="en-US" sz="1200" dirty="0"/>
                <a:t>关卡设计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071B7E9-186E-4AFA-B2CA-EC88B0FD6A7A}"/>
                </a:ext>
              </a:extLst>
            </p:cNvPr>
            <p:cNvSpPr txBox="1"/>
            <p:nvPr/>
          </p:nvSpPr>
          <p:spPr>
            <a:xfrm>
              <a:off x="7913070" y="2840161"/>
              <a:ext cx="1061948" cy="8364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16A1C56-1838-4CA0-8425-D3ECF22CC88D}"/>
              </a:ext>
            </a:extLst>
          </p:cNvPr>
          <p:cNvGrpSpPr/>
          <p:nvPr/>
        </p:nvGrpSpPr>
        <p:grpSpPr>
          <a:xfrm>
            <a:off x="5979079" y="531354"/>
            <a:ext cx="1079212" cy="836489"/>
            <a:chOff x="7657633" y="3002202"/>
            <a:chExt cx="1079212" cy="83648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3F9AD12-505C-4D9B-A0E2-3AF307A9884D}"/>
                </a:ext>
              </a:extLst>
            </p:cNvPr>
            <p:cNvSpPr txBox="1"/>
            <p:nvPr/>
          </p:nvSpPr>
          <p:spPr>
            <a:xfrm>
              <a:off x="7712686" y="3167390"/>
              <a:ext cx="10241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特殊挑战</a:t>
              </a:r>
              <a:endParaRPr lang="en-US" altLang="zh-CN" sz="1600" dirty="0"/>
            </a:p>
            <a:p>
              <a:pPr algn="ctr"/>
              <a:r>
                <a:rPr lang="en-US" altLang="zh-CN" sz="1200" dirty="0"/>
                <a:t>*</a:t>
              </a:r>
              <a:r>
                <a:rPr lang="zh-CN" altLang="en-US" sz="1200" dirty="0"/>
                <a:t>关卡设计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947188B-1E7C-4573-94CC-9D538A36E1D0}"/>
                </a:ext>
              </a:extLst>
            </p:cNvPr>
            <p:cNvSpPr txBox="1"/>
            <p:nvPr/>
          </p:nvSpPr>
          <p:spPr>
            <a:xfrm>
              <a:off x="7657633" y="3002202"/>
              <a:ext cx="1061948" cy="8364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BFAD053-588B-453C-9BA1-2B310CA77275}"/>
              </a:ext>
            </a:extLst>
          </p:cNvPr>
          <p:cNvGrpSpPr/>
          <p:nvPr/>
        </p:nvGrpSpPr>
        <p:grpSpPr>
          <a:xfrm>
            <a:off x="7174120" y="512517"/>
            <a:ext cx="1083984" cy="836489"/>
            <a:chOff x="6415057" y="3429000"/>
            <a:chExt cx="1083984" cy="836489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AC921B9-A539-4C43-9DD8-679B4D0D1515}"/>
                </a:ext>
              </a:extLst>
            </p:cNvPr>
            <p:cNvSpPr txBox="1"/>
            <p:nvPr/>
          </p:nvSpPr>
          <p:spPr>
            <a:xfrm>
              <a:off x="6415057" y="3585634"/>
              <a:ext cx="10241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活动战斗</a:t>
              </a:r>
              <a:endParaRPr lang="en-US" altLang="zh-CN" sz="1600" dirty="0"/>
            </a:p>
            <a:p>
              <a:pPr algn="ctr"/>
              <a:r>
                <a:rPr lang="en-US" altLang="zh-CN" sz="1200" dirty="0"/>
                <a:t>*</a:t>
              </a:r>
              <a:r>
                <a:rPr lang="zh-CN" altLang="en-US" sz="1200" dirty="0"/>
                <a:t>关卡设计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525FA57-C497-4891-8428-B716A2C75220}"/>
                </a:ext>
              </a:extLst>
            </p:cNvPr>
            <p:cNvSpPr txBox="1"/>
            <p:nvPr/>
          </p:nvSpPr>
          <p:spPr>
            <a:xfrm>
              <a:off x="6437093" y="3429000"/>
              <a:ext cx="1061948" cy="8364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9BF2E73F-E99B-49F2-8796-38B9694E975F}"/>
              </a:ext>
            </a:extLst>
          </p:cNvPr>
          <p:cNvCxnSpPr>
            <a:cxnSpLocks/>
            <a:stCxn id="3" idx="0"/>
            <a:endCxn id="21" idx="2"/>
          </p:cNvCxnSpPr>
          <p:nvPr/>
        </p:nvCxnSpPr>
        <p:spPr>
          <a:xfrm rot="5400000" flipH="1" flipV="1">
            <a:off x="5264949" y="2296581"/>
            <a:ext cx="1083610" cy="2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3E8AE33E-E9FD-4B9A-93A1-78551F8C55B4}"/>
              </a:ext>
            </a:extLst>
          </p:cNvPr>
          <p:cNvCxnSpPr>
            <a:cxnSpLocks/>
          </p:cNvCxnSpPr>
          <p:nvPr/>
        </p:nvCxnSpPr>
        <p:spPr>
          <a:xfrm>
            <a:off x="6101872" y="1727649"/>
            <a:ext cx="0" cy="1111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302BAE7C-1F10-498A-BF36-D6159B99AE88}"/>
              </a:ext>
            </a:extLst>
          </p:cNvPr>
          <p:cNvSpPr txBox="1"/>
          <p:nvPr/>
        </p:nvSpPr>
        <p:spPr>
          <a:xfrm>
            <a:off x="6065477" y="2104240"/>
            <a:ext cx="194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经验，精英材料</a:t>
            </a:r>
            <a:r>
              <a:rPr lang="en-US" altLang="zh-CN" sz="1600" b="1" dirty="0"/>
              <a:t>……</a:t>
            </a:r>
            <a:endParaRPr lang="zh-CN" altLang="en-US" sz="16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2A43F0A-271B-4DFD-B9CB-B6AC87A052AB}"/>
              </a:ext>
            </a:extLst>
          </p:cNvPr>
          <p:cNvSpPr txBox="1"/>
          <p:nvPr/>
        </p:nvSpPr>
        <p:spPr>
          <a:xfrm>
            <a:off x="5195885" y="2069447"/>
            <a:ext cx="59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解锁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3355F4F-A819-4594-9B8A-9B4DB5E7833D}"/>
              </a:ext>
            </a:extLst>
          </p:cNvPr>
          <p:cNvGrpSpPr/>
          <p:nvPr/>
        </p:nvGrpSpPr>
        <p:grpSpPr>
          <a:xfrm>
            <a:off x="3603631" y="5361794"/>
            <a:ext cx="4408698" cy="1377564"/>
            <a:chOff x="129728" y="4411570"/>
            <a:chExt cx="4408698" cy="1979705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66DC941-0999-46E6-B008-2EF8C3E5CA9B}"/>
                </a:ext>
              </a:extLst>
            </p:cNvPr>
            <p:cNvSpPr txBox="1"/>
            <p:nvPr/>
          </p:nvSpPr>
          <p:spPr>
            <a:xfrm>
              <a:off x="129728" y="4411570"/>
              <a:ext cx="4408698" cy="197970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C3B8571-1441-4A3A-889E-80E500418A01}"/>
                </a:ext>
              </a:extLst>
            </p:cNvPr>
            <p:cNvSpPr txBox="1"/>
            <p:nvPr/>
          </p:nvSpPr>
          <p:spPr>
            <a:xfrm>
              <a:off x="1743918" y="4582587"/>
              <a:ext cx="1137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基建系统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2C7201-F489-40C0-8834-996F45C05CB9}"/>
              </a:ext>
            </a:extLst>
          </p:cNvPr>
          <p:cNvGrpSpPr/>
          <p:nvPr/>
        </p:nvGrpSpPr>
        <p:grpSpPr>
          <a:xfrm>
            <a:off x="3706263" y="5903651"/>
            <a:ext cx="986345" cy="593126"/>
            <a:chOff x="6995460" y="3648075"/>
            <a:chExt cx="1149086" cy="601919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6984BFD-3853-4DE7-988B-DAC62F82A6C9}"/>
                </a:ext>
              </a:extLst>
            </p:cNvPr>
            <p:cNvSpPr txBox="1"/>
            <p:nvPr/>
          </p:nvSpPr>
          <p:spPr>
            <a:xfrm>
              <a:off x="6995460" y="3779757"/>
              <a:ext cx="11490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贸易站</a:t>
              </a:r>
              <a:endParaRPr lang="en-US" altLang="zh-CN" sz="16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4A7B3E4-0043-47F6-B33C-E6B4CE47EA7B}"/>
                </a:ext>
              </a:extLst>
            </p:cNvPr>
            <p:cNvSpPr txBox="1"/>
            <p:nvPr/>
          </p:nvSpPr>
          <p:spPr>
            <a:xfrm>
              <a:off x="7135486" y="3648075"/>
              <a:ext cx="869035" cy="6019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AA9F39-3DB5-4523-BF7E-EED985DE2B4B}"/>
              </a:ext>
            </a:extLst>
          </p:cNvPr>
          <p:cNvGrpSpPr/>
          <p:nvPr/>
        </p:nvGrpSpPr>
        <p:grpSpPr>
          <a:xfrm>
            <a:off x="4412719" y="5893757"/>
            <a:ext cx="1149086" cy="593126"/>
            <a:chOff x="4954823" y="4393500"/>
            <a:chExt cx="1149086" cy="56139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06C3510-ADAE-46AA-87D6-61455DCF569E}"/>
                </a:ext>
              </a:extLst>
            </p:cNvPr>
            <p:cNvSpPr txBox="1"/>
            <p:nvPr/>
          </p:nvSpPr>
          <p:spPr>
            <a:xfrm>
              <a:off x="4954823" y="4498948"/>
              <a:ext cx="11490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加工站</a:t>
              </a:r>
              <a:endParaRPr lang="en-US" altLang="zh-CN" sz="16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5F98AD8-F1EC-4FA8-86C0-CF166A84F45B}"/>
                </a:ext>
              </a:extLst>
            </p:cNvPr>
            <p:cNvSpPr txBox="1"/>
            <p:nvPr/>
          </p:nvSpPr>
          <p:spPr>
            <a:xfrm>
              <a:off x="5156388" y="4393500"/>
              <a:ext cx="745957" cy="5613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0A2F726-9C01-40F5-A609-DCB030695FF9}"/>
              </a:ext>
            </a:extLst>
          </p:cNvPr>
          <p:cNvGrpSpPr/>
          <p:nvPr/>
        </p:nvGrpSpPr>
        <p:grpSpPr>
          <a:xfrm>
            <a:off x="5348336" y="5903651"/>
            <a:ext cx="986345" cy="593126"/>
            <a:chOff x="6511078" y="3748238"/>
            <a:chExt cx="986345" cy="593126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A3E195F-184B-43AB-A164-24270445A1B0}"/>
                </a:ext>
              </a:extLst>
            </p:cNvPr>
            <p:cNvSpPr txBox="1"/>
            <p:nvPr/>
          </p:nvSpPr>
          <p:spPr>
            <a:xfrm>
              <a:off x="6511078" y="3883736"/>
              <a:ext cx="9863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制造站</a:t>
              </a:r>
              <a:endParaRPr lang="en-US" altLang="zh-CN" sz="16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A51E9D0-CE6B-4F81-AD0E-CDD8E99645DB}"/>
                </a:ext>
              </a:extLst>
            </p:cNvPr>
            <p:cNvSpPr txBox="1"/>
            <p:nvPr/>
          </p:nvSpPr>
          <p:spPr>
            <a:xfrm>
              <a:off x="6631273" y="3748238"/>
              <a:ext cx="745957" cy="5931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B14AC4-51EE-4C47-97CA-7AFE7E8E1548}"/>
              </a:ext>
            </a:extLst>
          </p:cNvPr>
          <p:cNvGrpSpPr/>
          <p:nvPr/>
        </p:nvGrpSpPr>
        <p:grpSpPr>
          <a:xfrm>
            <a:off x="6261213" y="5911863"/>
            <a:ext cx="840203" cy="593126"/>
            <a:chOff x="6278627" y="4128698"/>
            <a:chExt cx="840203" cy="59312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B06BE94-FB00-42C6-96AB-2AFBB5E4175C}"/>
                </a:ext>
              </a:extLst>
            </p:cNvPr>
            <p:cNvSpPr txBox="1"/>
            <p:nvPr/>
          </p:nvSpPr>
          <p:spPr>
            <a:xfrm>
              <a:off x="6278627" y="4269245"/>
              <a:ext cx="8402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发电站</a:t>
              </a:r>
              <a:endParaRPr lang="en-US" altLang="zh-CN" sz="16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404B83C-3ABD-4D41-B8B7-B571BBAB4B9D}"/>
                </a:ext>
              </a:extLst>
            </p:cNvPr>
            <p:cNvSpPr txBox="1"/>
            <p:nvPr/>
          </p:nvSpPr>
          <p:spPr>
            <a:xfrm>
              <a:off x="6312722" y="4128698"/>
              <a:ext cx="745957" cy="5931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FD333E-2874-40AD-9D73-681FD6714CF2}"/>
              </a:ext>
            </a:extLst>
          </p:cNvPr>
          <p:cNvGrpSpPr/>
          <p:nvPr/>
        </p:nvGrpSpPr>
        <p:grpSpPr>
          <a:xfrm>
            <a:off x="7083134" y="5898520"/>
            <a:ext cx="986345" cy="593126"/>
            <a:chOff x="5523670" y="3054950"/>
            <a:chExt cx="986345" cy="593126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F03A839-1469-454B-88F2-BC22AD8C6A05}"/>
                </a:ext>
              </a:extLst>
            </p:cNvPr>
            <p:cNvSpPr txBox="1"/>
            <p:nvPr/>
          </p:nvSpPr>
          <p:spPr>
            <a:xfrm>
              <a:off x="5523670" y="3166847"/>
              <a:ext cx="986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…</a:t>
              </a:r>
              <a:endParaRPr lang="en-US" altLang="zh-CN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0381F-EE20-40D1-A46D-25591548545C}"/>
                </a:ext>
              </a:extLst>
            </p:cNvPr>
            <p:cNvSpPr txBox="1"/>
            <p:nvPr/>
          </p:nvSpPr>
          <p:spPr>
            <a:xfrm>
              <a:off x="5643865" y="3054950"/>
              <a:ext cx="745957" cy="5931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4726E1E-36F1-41C6-8BA1-800472DCCD7D}"/>
              </a:ext>
            </a:extLst>
          </p:cNvPr>
          <p:cNvCxnSpPr>
            <a:stCxn id="70" idx="0"/>
            <a:endCxn id="3" idx="2"/>
          </p:cNvCxnSpPr>
          <p:nvPr/>
        </p:nvCxnSpPr>
        <p:spPr>
          <a:xfrm flipH="1" flipV="1">
            <a:off x="5805528" y="4217176"/>
            <a:ext cx="2452" cy="114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A854BB2-67C3-48C1-8A8E-66FE88B3161C}"/>
              </a:ext>
            </a:extLst>
          </p:cNvPr>
          <p:cNvCxnSpPr>
            <a:cxnSpLocks/>
          </p:cNvCxnSpPr>
          <p:nvPr/>
        </p:nvCxnSpPr>
        <p:spPr>
          <a:xfrm>
            <a:off x="6096000" y="4217176"/>
            <a:ext cx="0" cy="114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38D632B-ACF1-463A-A6CC-14DB4A14C600}"/>
              </a:ext>
            </a:extLst>
          </p:cNvPr>
          <p:cNvSpPr txBox="1"/>
          <p:nvPr/>
        </p:nvSpPr>
        <p:spPr>
          <a:xfrm>
            <a:off x="6293064" y="4815364"/>
            <a:ext cx="1004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额外加成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9250A4F-D00C-4C63-8E2D-FD1525EA261D}"/>
              </a:ext>
            </a:extLst>
          </p:cNvPr>
          <p:cNvSpPr txBox="1"/>
          <p:nvPr/>
        </p:nvSpPr>
        <p:spPr>
          <a:xfrm>
            <a:off x="3856656" y="4870044"/>
            <a:ext cx="204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经验，精英材料</a:t>
            </a:r>
            <a:r>
              <a:rPr lang="en-US" altLang="zh-CN" sz="1600" b="1" dirty="0"/>
              <a:t>……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1B98D0-1ECA-4304-B760-A925324E6A47}"/>
              </a:ext>
            </a:extLst>
          </p:cNvPr>
          <p:cNvSpPr txBox="1"/>
          <p:nvPr/>
        </p:nvSpPr>
        <p:spPr>
          <a:xfrm>
            <a:off x="9144338" y="300611"/>
            <a:ext cx="3017388" cy="117120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63679B-C183-4DF7-8729-18B8AFCFA9B6}"/>
              </a:ext>
            </a:extLst>
          </p:cNvPr>
          <p:cNvSpPr txBox="1"/>
          <p:nvPr/>
        </p:nvSpPr>
        <p:spPr>
          <a:xfrm>
            <a:off x="9959293" y="402535"/>
            <a:ext cx="114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任务系统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EA650B-6692-43AF-8404-2037C537F7AB}"/>
              </a:ext>
            </a:extLst>
          </p:cNvPr>
          <p:cNvGrpSpPr/>
          <p:nvPr/>
        </p:nvGrpSpPr>
        <p:grpSpPr>
          <a:xfrm>
            <a:off x="9171075" y="786172"/>
            <a:ext cx="1011454" cy="490932"/>
            <a:chOff x="9205009" y="4743450"/>
            <a:chExt cx="1011454" cy="61834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004E4D-C04B-448D-8D6E-9CD801ADBF90}"/>
                </a:ext>
              </a:extLst>
            </p:cNvPr>
            <p:cNvSpPr txBox="1"/>
            <p:nvPr/>
          </p:nvSpPr>
          <p:spPr>
            <a:xfrm>
              <a:off x="9266112" y="4743450"/>
              <a:ext cx="889247" cy="6183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FE07254-7CBA-427B-969B-99305C180F23}"/>
                </a:ext>
              </a:extLst>
            </p:cNvPr>
            <p:cNvSpPr txBox="1"/>
            <p:nvPr/>
          </p:nvSpPr>
          <p:spPr>
            <a:xfrm>
              <a:off x="9205009" y="4846635"/>
              <a:ext cx="1011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日常任务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7B0D977-0E65-4F4E-B450-739E49B72150}"/>
              </a:ext>
            </a:extLst>
          </p:cNvPr>
          <p:cNvGrpSpPr/>
          <p:nvPr/>
        </p:nvGrpSpPr>
        <p:grpSpPr>
          <a:xfrm>
            <a:off x="10167336" y="786172"/>
            <a:ext cx="1043693" cy="490932"/>
            <a:chOff x="9346124" y="7166087"/>
            <a:chExt cx="1011454" cy="61834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3C90C49-164B-48CE-9A66-D40E3544D1BE}"/>
                </a:ext>
              </a:extLst>
            </p:cNvPr>
            <p:cNvSpPr txBox="1"/>
            <p:nvPr/>
          </p:nvSpPr>
          <p:spPr>
            <a:xfrm>
              <a:off x="9419526" y="7166087"/>
              <a:ext cx="889247" cy="6183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AFE49EE-9122-4CC6-AC9E-78E5852A7E99}"/>
                </a:ext>
              </a:extLst>
            </p:cNvPr>
            <p:cNvSpPr txBox="1"/>
            <p:nvPr/>
          </p:nvSpPr>
          <p:spPr>
            <a:xfrm>
              <a:off x="9346124" y="7305982"/>
              <a:ext cx="1011454" cy="42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主线任务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B00B5E7-5F66-4123-AC95-0F6F87F172A4}"/>
              </a:ext>
            </a:extLst>
          </p:cNvPr>
          <p:cNvGrpSpPr/>
          <p:nvPr/>
        </p:nvGrpSpPr>
        <p:grpSpPr>
          <a:xfrm>
            <a:off x="11148307" y="786172"/>
            <a:ext cx="1043693" cy="490932"/>
            <a:chOff x="9346124" y="7166087"/>
            <a:chExt cx="1011454" cy="618344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AE579B8-1EA0-4EA5-81C8-411BBD05212A}"/>
                </a:ext>
              </a:extLst>
            </p:cNvPr>
            <p:cNvSpPr txBox="1"/>
            <p:nvPr/>
          </p:nvSpPr>
          <p:spPr>
            <a:xfrm>
              <a:off x="9419526" y="7166087"/>
              <a:ext cx="889247" cy="6183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8F4D959-B2FF-42B8-AA3A-F2829C2244B6}"/>
                </a:ext>
              </a:extLst>
            </p:cNvPr>
            <p:cNvSpPr txBox="1"/>
            <p:nvPr/>
          </p:nvSpPr>
          <p:spPr>
            <a:xfrm>
              <a:off x="9346124" y="7305982"/>
              <a:ext cx="1011454" cy="42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周常任务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7DC8F82-38B5-499C-9A60-21F4F89D5207}"/>
              </a:ext>
            </a:extLst>
          </p:cNvPr>
          <p:cNvCxnSpPr>
            <a:stCxn id="21" idx="3"/>
            <a:endCxn id="9" idx="1"/>
          </p:cNvCxnSpPr>
          <p:nvPr/>
        </p:nvCxnSpPr>
        <p:spPr>
          <a:xfrm flipV="1">
            <a:off x="8354242" y="886212"/>
            <a:ext cx="790096" cy="1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1971C17-47D5-4517-970D-6EFF6394B830}"/>
              </a:ext>
            </a:extLst>
          </p:cNvPr>
          <p:cNvSpPr txBox="1"/>
          <p:nvPr/>
        </p:nvSpPr>
        <p:spPr>
          <a:xfrm>
            <a:off x="8258104" y="529541"/>
            <a:ext cx="1012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完成任务</a:t>
            </a:r>
          </a:p>
        </p:txBody>
      </p: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379A7153-9135-485E-B9A8-BDD319AEBF1D}"/>
              </a:ext>
            </a:extLst>
          </p:cNvPr>
          <p:cNvCxnSpPr>
            <a:cxnSpLocks/>
            <a:endCxn id="9" idx="2"/>
          </p:cNvCxnSpPr>
          <p:nvPr/>
        </p:nvCxnSpPr>
        <p:spPr>
          <a:xfrm rot="5400000" flipH="1" flipV="1">
            <a:off x="7051882" y="2432260"/>
            <a:ext cx="4561597" cy="2640703"/>
          </a:xfrm>
          <a:prstGeom prst="bentConnector3">
            <a:avLst>
              <a:gd name="adj1" fmla="val -7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40B6D894-D4DF-49AC-BAA4-10E4B26D06E7}"/>
              </a:ext>
            </a:extLst>
          </p:cNvPr>
          <p:cNvSpPr txBox="1"/>
          <p:nvPr/>
        </p:nvSpPr>
        <p:spPr>
          <a:xfrm>
            <a:off x="8664780" y="5633234"/>
            <a:ext cx="1012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完成任务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B61D6DA-4AB2-4001-B577-FF812434951E}"/>
              </a:ext>
            </a:extLst>
          </p:cNvPr>
          <p:cNvSpPr txBox="1"/>
          <p:nvPr/>
        </p:nvSpPr>
        <p:spPr>
          <a:xfrm>
            <a:off x="185994" y="2857784"/>
            <a:ext cx="2351239" cy="13593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2C5D298-F1BA-4D49-B263-A4845C7916B6}"/>
              </a:ext>
            </a:extLst>
          </p:cNvPr>
          <p:cNvSpPr txBox="1"/>
          <p:nvPr/>
        </p:nvSpPr>
        <p:spPr>
          <a:xfrm>
            <a:off x="807303" y="2916714"/>
            <a:ext cx="11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寻访系统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51CEA02-847C-4C8F-AD95-C0AAB5559958}"/>
              </a:ext>
            </a:extLst>
          </p:cNvPr>
          <p:cNvGrpSpPr/>
          <p:nvPr/>
        </p:nvGrpSpPr>
        <p:grpSpPr>
          <a:xfrm>
            <a:off x="1439784" y="3357018"/>
            <a:ext cx="1037403" cy="518821"/>
            <a:chOff x="237662" y="5049615"/>
            <a:chExt cx="1037403" cy="518821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61EB9C3-BD50-45E9-9FC7-5E155DCD49C1}"/>
                </a:ext>
              </a:extLst>
            </p:cNvPr>
            <p:cNvSpPr txBox="1"/>
            <p:nvPr/>
          </p:nvSpPr>
          <p:spPr>
            <a:xfrm>
              <a:off x="237662" y="5153918"/>
              <a:ext cx="1037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公开招募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651BFFC-51BF-4E98-9B5F-8CC5E850827F}"/>
                </a:ext>
              </a:extLst>
            </p:cNvPr>
            <p:cNvSpPr txBox="1"/>
            <p:nvPr/>
          </p:nvSpPr>
          <p:spPr>
            <a:xfrm>
              <a:off x="283661" y="5049615"/>
              <a:ext cx="912431" cy="518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8B405CA-FE7D-4BC1-9FBD-8836A04FE5D2}"/>
              </a:ext>
            </a:extLst>
          </p:cNvPr>
          <p:cNvGrpSpPr/>
          <p:nvPr/>
        </p:nvGrpSpPr>
        <p:grpSpPr>
          <a:xfrm>
            <a:off x="226032" y="3349139"/>
            <a:ext cx="1037403" cy="518821"/>
            <a:chOff x="564050" y="5452967"/>
            <a:chExt cx="1037403" cy="518821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6C7FE3F-C847-43AD-9358-0E7ECE9ADFC2}"/>
                </a:ext>
              </a:extLst>
            </p:cNvPr>
            <p:cNvSpPr txBox="1"/>
            <p:nvPr/>
          </p:nvSpPr>
          <p:spPr>
            <a:xfrm>
              <a:off x="564050" y="5543100"/>
              <a:ext cx="1037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干员寻访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66C99BB-036A-4E0C-A885-065B699FCE10}"/>
                </a:ext>
              </a:extLst>
            </p:cNvPr>
            <p:cNvSpPr txBox="1"/>
            <p:nvPr/>
          </p:nvSpPr>
          <p:spPr>
            <a:xfrm>
              <a:off x="626537" y="5452967"/>
              <a:ext cx="912431" cy="518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32F96AA-7250-4432-90BF-61C268F172A1}"/>
              </a:ext>
            </a:extLst>
          </p:cNvPr>
          <p:cNvCxnSpPr>
            <a:stCxn id="89" idx="3"/>
            <a:endCxn id="3" idx="1"/>
          </p:cNvCxnSpPr>
          <p:nvPr/>
        </p:nvCxnSpPr>
        <p:spPr>
          <a:xfrm flipV="1">
            <a:off x="2537233" y="3528394"/>
            <a:ext cx="1199510" cy="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34A2E8B-EE41-4B8D-B217-3E092E71B468}"/>
              </a:ext>
            </a:extLst>
          </p:cNvPr>
          <p:cNvSpPr txBox="1"/>
          <p:nvPr/>
        </p:nvSpPr>
        <p:spPr>
          <a:xfrm>
            <a:off x="2637500" y="31274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招募干员</a:t>
            </a:r>
          </a:p>
        </p:txBody>
      </p: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44B51155-5BAD-4244-8D07-D6E2939D5D32}"/>
              </a:ext>
            </a:extLst>
          </p:cNvPr>
          <p:cNvCxnSpPr>
            <a:cxnSpLocks/>
            <a:stCxn id="89" idx="2"/>
            <a:endCxn id="9" idx="2"/>
          </p:cNvCxnSpPr>
          <p:nvPr/>
        </p:nvCxnSpPr>
        <p:spPr>
          <a:xfrm rot="5400000" flipH="1" flipV="1">
            <a:off x="4634641" y="-1801215"/>
            <a:ext cx="2745364" cy="9291418"/>
          </a:xfrm>
          <a:prstGeom prst="bentConnector3">
            <a:avLst>
              <a:gd name="adj1" fmla="val -138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53048E4-B460-4D01-9116-D61D05B14322}"/>
              </a:ext>
            </a:extLst>
          </p:cNvPr>
          <p:cNvSpPr txBox="1"/>
          <p:nvPr/>
        </p:nvSpPr>
        <p:spPr>
          <a:xfrm>
            <a:off x="2693673" y="4281654"/>
            <a:ext cx="1012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完成任务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A3F851B-F0D2-42CC-A82C-992FDF9234C1}"/>
              </a:ext>
            </a:extLst>
          </p:cNvPr>
          <p:cNvSpPr txBox="1"/>
          <p:nvPr/>
        </p:nvSpPr>
        <p:spPr>
          <a:xfrm>
            <a:off x="58854" y="5361794"/>
            <a:ext cx="3035981" cy="1368813"/>
          </a:xfrm>
          <a:prstGeom prst="rect">
            <a:avLst/>
          </a:prstGeom>
          <a:solidFill>
            <a:srgbClr val="FF3399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41CD6E2-CDDD-4F82-B654-91AE5DDF4727}"/>
              </a:ext>
            </a:extLst>
          </p:cNvPr>
          <p:cNvSpPr txBox="1"/>
          <p:nvPr/>
        </p:nvSpPr>
        <p:spPr>
          <a:xfrm>
            <a:off x="733088" y="5434253"/>
            <a:ext cx="116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采购中心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626F9BE-BEDD-44A2-88D5-A976D86144E6}"/>
              </a:ext>
            </a:extLst>
          </p:cNvPr>
          <p:cNvGrpSpPr/>
          <p:nvPr/>
        </p:nvGrpSpPr>
        <p:grpSpPr>
          <a:xfrm>
            <a:off x="1031937" y="5913139"/>
            <a:ext cx="1073822" cy="490444"/>
            <a:chOff x="780178" y="1483659"/>
            <a:chExt cx="1073822" cy="490444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62BFFF4-AD17-415A-BE8F-0A375FBC8C50}"/>
                </a:ext>
              </a:extLst>
            </p:cNvPr>
            <p:cNvSpPr txBox="1"/>
            <p:nvPr/>
          </p:nvSpPr>
          <p:spPr>
            <a:xfrm>
              <a:off x="786299" y="1483659"/>
              <a:ext cx="961820" cy="490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C5375FEE-17E9-47E5-AE6D-3253FCB29FC7}"/>
                </a:ext>
              </a:extLst>
            </p:cNvPr>
            <p:cNvSpPr txBox="1"/>
            <p:nvPr/>
          </p:nvSpPr>
          <p:spPr>
            <a:xfrm>
              <a:off x="780178" y="1550575"/>
              <a:ext cx="1073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凭证交易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0C0272E-7BB5-4EAD-A500-435F472AD732}"/>
              </a:ext>
            </a:extLst>
          </p:cNvPr>
          <p:cNvGrpSpPr/>
          <p:nvPr/>
        </p:nvGrpSpPr>
        <p:grpSpPr>
          <a:xfrm>
            <a:off x="173436" y="5906384"/>
            <a:ext cx="914400" cy="490444"/>
            <a:chOff x="855725" y="1495140"/>
            <a:chExt cx="914400" cy="490444"/>
          </a:xfrm>
        </p:grpSpPr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1363A905-6BA5-43E7-BE52-1E086C3C90BC}"/>
                </a:ext>
              </a:extLst>
            </p:cNvPr>
            <p:cNvSpPr txBox="1"/>
            <p:nvPr/>
          </p:nvSpPr>
          <p:spPr>
            <a:xfrm>
              <a:off x="861846" y="1495140"/>
              <a:ext cx="771560" cy="490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8744BE63-1160-4C63-B397-2F4ADCADBC89}"/>
                </a:ext>
              </a:extLst>
            </p:cNvPr>
            <p:cNvSpPr txBox="1"/>
            <p:nvPr/>
          </p:nvSpPr>
          <p:spPr>
            <a:xfrm>
              <a:off x="855725" y="1562056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氪金区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41F59A5-E52F-4E3E-AFDB-1C651B120CE1}"/>
              </a:ext>
            </a:extLst>
          </p:cNvPr>
          <p:cNvGrpSpPr/>
          <p:nvPr/>
        </p:nvGrpSpPr>
        <p:grpSpPr>
          <a:xfrm>
            <a:off x="2024186" y="5913138"/>
            <a:ext cx="986345" cy="494955"/>
            <a:chOff x="5523670" y="3054950"/>
            <a:chExt cx="986345" cy="593126"/>
          </a:xfrm>
        </p:grpSpPr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B55974C-E2E7-4E63-AE17-1A6D8DBF0260}"/>
                </a:ext>
              </a:extLst>
            </p:cNvPr>
            <p:cNvSpPr txBox="1"/>
            <p:nvPr/>
          </p:nvSpPr>
          <p:spPr>
            <a:xfrm>
              <a:off x="5523670" y="3166847"/>
              <a:ext cx="986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…</a:t>
              </a:r>
              <a:endParaRPr lang="en-US" altLang="zh-CN" sz="1600" b="1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B79323EF-BD96-40A4-9634-64D988183EA0}"/>
                </a:ext>
              </a:extLst>
            </p:cNvPr>
            <p:cNvSpPr txBox="1"/>
            <p:nvPr/>
          </p:nvSpPr>
          <p:spPr>
            <a:xfrm>
              <a:off x="5643865" y="3054950"/>
              <a:ext cx="745957" cy="5931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A511330E-EE15-4898-AD20-4A58B9480E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2820" y="4977226"/>
            <a:ext cx="741586" cy="25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4E1A4AAA-F891-4E16-9921-0C02ABEFFFFE}"/>
              </a:ext>
            </a:extLst>
          </p:cNvPr>
          <p:cNvCxnSpPr>
            <a:stCxn id="109" idx="3"/>
            <a:endCxn id="70" idx="1"/>
          </p:cNvCxnSpPr>
          <p:nvPr/>
        </p:nvCxnSpPr>
        <p:spPr>
          <a:xfrm>
            <a:off x="3094835" y="6046201"/>
            <a:ext cx="508796" cy="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B00437B-27B8-4E8A-9BFB-A5D7E4DCD7FE}"/>
              </a:ext>
            </a:extLst>
          </p:cNvPr>
          <p:cNvSpPr txBox="1"/>
          <p:nvPr/>
        </p:nvSpPr>
        <p:spPr>
          <a:xfrm>
            <a:off x="2976816" y="5603081"/>
            <a:ext cx="751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资源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1095925F-6275-43AA-8873-A94B24445063}"/>
              </a:ext>
            </a:extLst>
          </p:cNvPr>
          <p:cNvCxnSpPr/>
          <p:nvPr/>
        </p:nvCxnSpPr>
        <p:spPr>
          <a:xfrm flipV="1">
            <a:off x="630636" y="4217176"/>
            <a:ext cx="0" cy="114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EF7FECC-7D7D-403B-92B0-52EBAE3B0FBB}"/>
              </a:ext>
            </a:extLst>
          </p:cNvPr>
          <p:cNvSpPr txBox="1"/>
          <p:nvPr/>
        </p:nvSpPr>
        <p:spPr>
          <a:xfrm>
            <a:off x="43501" y="4592489"/>
            <a:ext cx="65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氪金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A1322A6-6184-4CD2-AECC-DC654B5C327D}"/>
              </a:ext>
            </a:extLst>
          </p:cNvPr>
          <p:cNvSpPr txBox="1"/>
          <p:nvPr/>
        </p:nvSpPr>
        <p:spPr>
          <a:xfrm>
            <a:off x="215612" y="271908"/>
            <a:ext cx="2015338" cy="12603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6E67022-7218-45D7-BE08-D94DBD786387}"/>
              </a:ext>
            </a:extLst>
          </p:cNvPr>
          <p:cNvSpPr txBox="1"/>
          <p:nvPr/>
        </p:nvSpPr>
        <p:spPr>
          <a:xfrm>
            <a:off x="768614" y="249907"/>
            <a:ext cx="11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社交系统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F9F5708-360D-490C-8812-9054AEB37AAB}"/>
              </a:ext>
            </a:extLst>
          </p:cNvPr>
          <p:cNvGrpSpPr/>
          <p:nvPr/>
        </p:nvGrpSpPr>
        <p:grpSpPr>
          <a:xfrm>
            <a:off x="311088" y="711883"/>
            <a:ext cx="645436" cy="444506"/>
            <a:chOff x="2671326" y="2110392"/>
            <a:chExt cx="645436" cy="444506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5AE0D20-EB36-4AE9-BA45-6ECE96E2AF4C}"/>
                </a:ext>
              </a:extLst>
            </p:cNvPr>
            <p:cNvSpPr txBox="1"/>
            <p:nvPr/>
          </p:nvSpPr>
          <p:spPr>
            <a:xfrm>
              <a:off x="2683698" y="2110392"/>
              <a:ext cx="633064" cy="444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9C2D73C2-1FF7-4AB2-B6EB-65CEBD78AE08}"/>
                </a:ext>
              </a:extLst>
            </p:cNvPr>
            <p:cNvSpPr txBox="1"/>
            <p:nvPr/>
          </p:nvSpPr>
          <p:spPr>
            <a:xfrm>
              <a:off x="2671326" y="2113141"/>
              <a:ext cx="6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好友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B79BA66-B38B-472E-AE27-AC15F9B70B15}"/>
              </a:ext>
            </a:extLst>
          </p:cNvPr>
          <p:cNvGrpSpPr/>
          <p:nvPr/>
        </p:nvGrpSpPr>
        <p:grpSpPr>
          <a:xfrm>
            <a:off x="1092261" y="711774"/>
            <a:ext cx="1002951" cy="473944"/>
            <a:chOff x="260484" y="1595503"/>
            <a:chExt cx="1002951" cy="473944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4B8C208A-37BC-400D-9E45-FD51E0F66FB6}"/>
                </a:ext>
              </a:extLst>
            </p:cNvPr>
            <p:cNvSpPr txBox="1"/>
            <p:nvPr/>
          </p:nvSpPr>
          <p:spPr>
            <a:xfrm>
              <a:off x="260484" y="1655120"/>
              <a:ext cx="1002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支援单位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5FF457C5-893F-4393-8BC2-2EC3E86FD5C3}"/>
                </a:ext>
              </a:extLst>
            </p:cNvPr>
            <p:cNvSpPr txBox="1"/>
            <p:nvPr/>
          </p:nvSpPr>
          <p:spPr>
            <a:xfrm>
              <a:off x="300890" y="1595503"/>
              <a:ext cx="898209" cy="473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0908AEB5-B5C9-4D07-890E-CE8D1894C879}"/>
              </a:ext>
            </a:extLst>
          </p:cNvPr>
          <p:cNvCxnSpPr>
            <a:stCxn id="143" idx="3"/>
            <a:endCxn id="21" idx="1"/>
          </p:cNvCxnSpPr>
          <p:nvPr/>
        </p:nvCxnSpPr>
        <p:spPr>
          <a:xfrm flipV="1">
            <a:off x="2230950" y="897812"/>
            <a:ext cx="1030767" cy="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477CEA8-602D-471B-AF2A-DAD344F0B5FC}"/>
              </a:ext>
            </a:extLst>
          </p:cNvPr>
          <p:cNvSpPr txBox="1"/>
          <p:nvPr/>
        </p:nvSpPr>
        <p:spPr>
          <a:xfrm>
            <a:off x="2393242" y="5614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支援</a:t>
            </a:r>
          </a:p>
        </p:txBody>
      </p: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9D4816EF-3370-41A1-A85A-F559AB1A2032}"/>
              </a:ext>
            </a:extLst>
          </p:cNvPr>
          <p:cNvCxnSpPr>
            <a:cxnSpLocks/>
          </p:cNvCxnSpPr>
          <p:nvPr/>
        </p:nvCxnSpPr>
        <p:spPr>
          <a:xfrm rot="10800000">
            <a:off x="2163881" y="1302147"/>
            <a:ext cx="2082914" cy="1313057"/>
          </a:xfrm>
          <a:prstGeom prst="bentConnector3">
            <a:avLst>
              <a:gd name="adj1" fmla="val 65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7FD0E718-E7B2-494C-8448-015EADD7BF27}"/>
              </a:ext>
            </a:extLst>
          </p:cNvPr>
          <p:cNvSpPr txBox="1"/>
          <p:nvPr/>
        </p:nvSpPr>
        <p:spPr>
          <a:xfrm>
            <a:off x="2886887" y="2303213"/>
            <a:ext cx="1287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提供支援位</a:t>
            </a:r>
          </a:p>
        </p:txBody>
      </p: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90223C5E-239E-444A-93CE-6F2B01915F4F}"/>
              </a:ext>
            </a:extLst>
          </p:cNvPr>
          <p:cNvCxnSpPr/>
          <p:nvPr/>
        </p:nvCxnSpPr>
        <p:spPr>
          <a:xfrm>
            <a:off x="4246795" y="2615204"/>
            <a:ext cx="0" cy="22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1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9E4C1-EABA-4AD3-BF6B-0332543A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54480" cy="70191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干员系统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BC7E56-2A05-437D-B3ED-87F8C682CACB}"/>
              </a:ext>
            </a:extLst>
          </p:cNvPr>
          <p:cNvSpPr txBox="1"/>
          <p:nvPr/>
        </p:nvSpPr>
        <p:spPr>
          <a:xfrm>
            <a:off x="10229141" y="1507185"/>
            <a:ext cx="2110558" cy="40227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按不同方式排序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17C118-82B9-4092-9B6E-60ED2B4C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93" y="1484664"/>
            <a:ext cx="7439325" cy="4071534"/>
          </a:xfrm>
          <a:prstGeom prst="rect">
            <a:avLst/>
          </a:prstGeom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734FBF-8C8E-4BD2-811D-6A8E8E639E5F}"/>
              </a:ext>
            </a:extLst>
          </p:cNvPr>
          <p:cNvSpPr txBox="1"/>
          <p:nvPr/>
        </p:nvSpPr>
        <p:spPr>
          <a:xfrm>
            <a:off x="1923893" y="1484663"/>
            <a:ext cx="7439325" cy="40715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0A2ACE-1116-4087-88C6-325AE3E2C589}"/>
              </a:ext>
            </a:extLst>
          </p:cNvPr>
          <p:cNvSpPr txBox="1"/>
          <p:nvPr/>
        </p:nvSpPr>
        <p:spPr>
          <a:xfrm>
            <a:off x="4146095" y="584719"/>
            <a:ext cx="1339609" cy="42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干员列表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0F4C54-426B-4350-AB60-29D2B9040C6F}"/>
              </a:ext>
            </a:extLst>
          </p:cNvPr>
          <p:cNvSpPr txBox="1"/>
          <p:nvPr/>
        </p:nvSpPr>
        <p:spPr>
          <a:xfrm>
            <a:off x="6322443" y="1574755"/>
            <a:ext cx="2407691" cy="337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52F866-645A-44FC-8C91-B4F7A5C2774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730135" y="1743434"/>
            <a:ext cx="14291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4C464D6-B892-413F-B859-AD48726633AF}"/>
              </a:ext>
            </a:extLst>
          </p:cNvPr>
          <p:cNvSpPr txBox="1"/>
          <p:nvPr/>
        </p:nvSpPr>
        <p:spPr>
          <a:xfrm>
            <a:off x="2021958" y="2002204"/>
            <a:ext cx="7327174" cy="3569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2C1CBC5-8438-4732-80E9-E166E4F30D71}"/>
              </a:ext>
            </a:extLst>
          </p:cNvPr>
          <p:cNvCxnSpPr>
            <a:cxnSpLocks/>
          </p:cNvCxnSpPr>
          <p:nvPr/>
        </p:nvCxnSpPr>
        <p:spPr>
          <a:xfrm>
            <a:off x="9225370" y="3935967"/>
            <a:ext cx="933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E3E6B95-A2DF-4C69-8B0B-4AFFE4FD6E3A}"/>
              </a:ext>
            </a:extLst>
          </p:cNvPr>
          <p:cNvSpPr txBox="1"/>
          <p:nvPr/>
        </p:nvSpPr>
        <p:spPr>
          <a:xfrm>
            <a:off x="8772138" y="3803682"/>
            <a:ext cx="453232" cy="20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A0A4BE-34CC-447D-A36E-5CE99D7A28DD}"/>
              </a:ext>
            </a:extLst>
          </p:cNvPr>
          <p:cNvSpPr txBox="1"/>
          <p:nvPr/>
        </p:nvSpPr>
        <p:spPr>
          <a:xfrm>
            <a:off x="10233148" y="3693873"/>
            <a:ext cx="1339609" cy="42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稀有度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CEC9DE-7D40-456D-98B6-BEBA06D56EC6}"/>
              </a:ext>
            </a:extLst>
          </p:cNvPr>
          <p:cNvSpPr txBox="1"/>
          <p:nvPr/>
        </p:nvSpPr>
        <p:spPr>
          <a:xfrm>
            <a:off x="8766037" y="2002202"/>
            <a:ext cx="521538" cy="11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C2E96C1C-E3C5-44E2-B790-94970A9F3A8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9287575" y="2060720"/>
            <a:ext cx="345311" cy="1875248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FAB442C-D3F1-4103-8886-F3E8E1120929}"/>
              </a:ext>
            </a:extLst>
          </p:cNvPr>
          <p:cNvSpPr txBox="1"/>
          <p:nvPr/>
        </p:nvSpPr>
        <p:spPr>
          <a:xfrm>
            <a:off x="6395077" y="6086536"/>
            <a:ext cx="816932" cy="42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9D4F7A-DB50-486B-8255-7197BB97FBDE}"/>
              </a:ext>
            </a:extLst>
          </p:cNvPr>
          <p:cNvSpPr txBox="1"/>
          <p:nvPr/>
        </p:nvSpPr>
        <p:spPr>
          <a:xfrm>
            <a:off x="7607953" y="3814052"/>
            <a:ext cx="294253" cy="24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FF22160-6FF1-4EAC-8973-D68F63B3947A}"/>
              </a:ext>
            </a:extLst>
          </p:cNvPr>
          <p:cNvSpPr txBox="1"/>
          <p:nvPr/>
        </p:nvSpPr>
        <p:spPr>
          <a:xfrm>
            <a:off x="6664778" y="3824239"/>
            <a:ext cx="294253" cy="24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4423A7FF-ACF2-477C-9AAE-1BFD9ADB32D5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rot="5400000">
            <a:off x="5798491" y="5073120"/>
            <a:ext cx="2018469" cy="836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7F7E8F1A-D8A5-4D60-BB76-08F9A68FE1B9}"/>
              </a:ext>
            </a:extLst>
          </p:cNvPr>
          <p:cNvCxnSpPr>
            <a:stCxn id="49" idx="2"/>
          </p:cNvCxnSpPr>
          <p:nvPr/>
        </p:nvCxnSpPr>
        <p:spPr>
          <a:xfrm rot="5400000">
            <a:off x="6901338" y="3893580"/>
            <a:ext cx="689443" cy="1018044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A0373C82-64B4-44A7-8D4C-3A6DBA4F611B}"/>
              </a:ext>
            </a:extLst>
          </p:cNvPr>
          <p:cNvSpPr txBox="1"/>
          <p:nvPr/>
        </p:nvSpPr>
        <p:spPr>
          <a:xfrm>
            <a:off x="5770262" y="3824239"/>
            <a:ext cx="294253" cy="24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E3042767-906E-4653-BFAC-191B49F2ABD4}"/>
              </a:ext>
            </a:extLst>
          </p:cNvPr>
          <p:cNvCxnSpPr>
            <a:stCxn id="58" idx="2"/>
          </p:cNvCxnSpPr>
          <p:nvPr/>
        </p:nvCxnSpPr>
        <p:spPr>
          <a:xfrm rot="16200000" flipH="1">
            <a:off x="6025018" y="3960437"/>
            <a:ext cx="679256" cy="894513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BB33F98-FF5C-480A-A76F-6A903AF3924F}"/>
              </a:ext>
            </a:extLst>
          </p:cNvPr>
          <p:cNvSpPr txBox="1"/>
          <p:nvPr/>
        </p:nvSpPr>
        <p:spPr>
          <a:xfrm>
            <a:off x="4815900" y="5077302"/>
            <a:ext cx="436848" cy="410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483F30B-36CE-4E82-947A-597C44EC3E88}"/>
              </a:ext>
            </a:extLst>
          </p:cNvPr>
          <p:cNvSpPr txBox="1"/>
          <p:nvPr/>
        </p:nvSpPr>
        <p:spPr>
          <a:xfrm>
            <a:off x="3872725" y="5092366"/>
            <a:ext cx="436848" cy="410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83A2C9C-5A01-4360-9BFA-BE7E803594B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>
            <a:off x="5034323" y="5488125"/>
            <a:ext cx="0" cy="65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FADD5CDF-3015-4127-AFF1-F6F8DADDB49C}"/>
              </a:ext>
            </a:extLst>
          </p:cNvPr>
          <p:cNvCxnSpPr>
            <a:stCxn id="66" idx="2"/>
          </p:cNvCxnSpPr>
          <p:nvPr/>
        </p:nvCxnSpPr>
        <p:spPr>
          <a:xfrm rot="16200000" flipH="1">
            <a:off x="4420666" y="5173673"/>
            <a:ext cx="284141" cy="943175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1BE450C-9BC5-4401-A2D5-0E1AB03226BC}"/>
              </a:ext>
            </a:extLst>
          </p:cNvPr>
          <p:cNvSpPr txBox="1"/>
          <p:nvPr/>
        </p:nvSpPr>
        <p:spPr>
          <a:xfrm>
            <a:off x="4625858" y="6142314"/>
            <a:ext cx="816932" cy="42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CA89433-A4BE-4719-91FF-51736C165F60}"/>
              </a:ext>
            </a:extLst>
          </p:cNvPr>
          <p:cNvSpPr txBox="1"/>
          <p:nvPr/>
        </p:nvSpPr>
        <p:spPr>
          <a:xfrm>
            <a:off x="8581124" y="4814502"/>
            <a:ext cx="355242" cy="329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07EAC49-2FFB-4943-B4D7-7DCC7DC0D629}"/>
              </a:ext>
            </a:extLst>
          </p:cNvPr>
          <p:cNvSpPr txBox="1"/>
          <p:nvPr/>
        </p:nvSpPr>
        <p:spPr>
          <a:xfrm>
            <a:off x="7653331" y="4815734"/>
            <a:ext cx="355242" cy="329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AE23A46-065F-4615-8A38-72B0842588B4}"/>
              </a:ext>
            </a:extLst>
          </p:cNvPr>
          <p:cNvCxnSpPr>
            <a:cxnSpLocks/>
            <a:stCxn id="73" idx="2"/>
            <a:endCxn id="77" idx="0"/>
          </p:cNvCxnSpPr>
          <p:nvPr/>
        </p:nvCxnSpPr>
        <p:spPr>
          <a:xfrm>
            <a:off x="8758745" y="5144482"/>
            <a:ext cx="1281" cy="8926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59B0F37-E6E6-4EE6-8D3D-BDFA0658C93B}"/>
              </a:ext>
            </a:extLst>
          </p:cNvPr>
          <p:cNvSpPr txBox="1"/>
          <p:nvPr/>
        </p:nvSpPr>
        <p:spPr>
          <a:xfrm>
            <a:off x="8232476" y="6037112"/>
            <a:ext cx="1055100" cy="42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精英化</a:t>
            </a: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6BE4FB01-E306-4DC7-BC84-CDF1BD421C91}"/>
              </a:ext>
            </a:extLst>
          </p:cNvPr>
          <p:cNvCxnSpPr>
            <a:stCxn id="74" idx="2"/>
          </p:cNvCxnSpPr>
          <p:nvPr/>
        </p:nvCxnSpPr>
        <p:spPr>
          <a:xfrm rot="16200000" flipH="1">
            <a:off x="8204511" y="4772153"/>
            <a:ext cx="152064" cy="899182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293C054-0707-432C-8F6B-CEBE749EAAC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815900" y="1012169"/>
            <a:ext cx="0" cy="990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A353D0AB-9BBA-4D0C-94F0-B33E2CA84A5B}"/>
              </a:ext>
            </a:extLst>
          </p:cNvPr>
          <p:cNvSpPr txBox="1"/>
          <p:nvPr/>
        </p:nvSpPr>
        <p:spPr>
          <a:xfrm>
            <a:off x="3472621" y="5099899"/>
            <a:ext cx="332298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27F6654-5108-46BA-8146-B31A9DD4E903}"/>
              </a:ext>
            </a:extLst>
          </p:cNvPr>
          <p:cNvSpPr txBox="1"/>
          <p:nvPr/>
        </p:nvSpPr>
        <p:spPr>
          <a:xfrm>
            <a:off x="2547427" y="5099899"/>
            <a:ext cx="332298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53114C8-5449-423E-A79F-078A74E17042}"/>
              </a:ext>
            </a:extLst>
          </p:cNvPr>
          <p:cNvCxnSpPr>
            <a:stCxn id="86" idx="2"/>
          </p:cNvCxnSpPr>
          <p:nvPr/>
        </p:nvCxnSpPr>
        <p:spPr>
          <a:xfrm>
            <a:off x="3638772" y="5399935"/>
            <a:ext cx="5625" cy="686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38BABFA-48DF-401E-92B1-9B8B99F8B74D}"/>
              </a:ext>
            </a:extLst>
          </p:cNvPr>
          <p:cNvSpPr txBox="1"/>
          <p:nvPr/>
        </p:nvSpPr>
        <p:spPr>
          <a:xfrm>
            <a:off x="3230304" y="6152709"/>
            <a:ext cx="816932" cy="39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8D528E0B-9F2A-4E49-B817-EF4DC46842BA}"/>
              </a:ext>
            </a:extLst>
          </p:cNvPr>
          <p:cNvCxnSpPr>
            <a:stCxn id="87" idx="2"/>
          </p:cNvCxnSpPr>
          <p:nvPr/>
        </p:nvCxnSpPr>
        <p:spPr>
          <a:xfrm rot="16200000" flipH="1">
            <a:off x="2961615" y="5151896"/>
            <a:ext cx="415031" cy="911109"/>
          </a:xfrm>
          <a:prstGeom prst="bentConnector2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DC37342C-C3B9-445E-B00E-0BE23BD8A620}"/>
              </a:ext>
            </a:extLst>
          </p:cNvPr>
          <p:cNvSpPr txBox="1"/>
          <p:nvPr/>
        </p:nvSpPr>
        <p:spPr>
          <a:xfrm>
            <a:off x="2404930" y="3356960"/>
            <a:ext cx="215742" cy="172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AA390C4-3948-415E-BC03-9A04EB33E9D2}"/>
              </a:ext>
            </a:extLst>
          </p:cNvPr>
          <p:cNvSpPr txBox="1"/>
          <p:nvPr/>
        </p:nvSpPr>
        <p:spPr>
          <a:xfrm>
            <a:off x="3336455" y="3357959"/>
            <a:ext cx="215742" cy="172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DA3EC289-D91C-49F3-9780-322E8515F8D6}"/>
              </a:ext>
            </a:extLst>
          </p:cNvPr>
          <p:cNvCxnSpPr>
            <a:cxnSpLocks/>
            <a:stCxn id="94" idx="0"/>
            <a:endCxn id="102" idx="2"/>
          </p:cNvCxnSpPr>
          <p:nvPr/>
        </p:nvCxnSpPr>
        <p:spPr>
          <a:xfrm flipV="1">
            <a:off x="2512801" y="1018813"/>
            <a:ext cx="34626" cy="2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7ABEF022-BCA0-47B7-B088-9B1B452D357E}"/>
              </a:ext>
            </a:extLst>
          </p:cNvPr>
          <p:cNvCxnSpPr>
            <a:stCxn id="95" idx="0"/>
          </p:cNvCxnSpPr>
          <p:nvPr/>
        </p:nvCxnSpPr>
        <p:spPr>
          <a:xfrm rot="16200000" flipV="1">
            <a:off x="1947685" y="1861317"/>
            <a:ext cx="2089366" cy="903919"/>
          </a:xfrm>
          <a:prstGeom prst="bentConnector3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361FA7F-A010-4135-8EBA-A3F47ED00193}"/>
              </a:ext>
            </a:extLst>
          </p:cNvPr>
          <p:cNvSpPr txBox="1"/>
          <p:nvPr/>
        </p:nvSpPr>
        <p:spPr>
          <a:xfrm>
            <a:off x="2138961" y="626362"/>
            <a:ext cx="816932" cy="39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潜能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592FE0F-685F-45DC-AF46-DE7C2AEB18E1}"/>
              </a:ext>
            </a:extLst>
          </p:cNvPr>
          <p:cNvSpPr txBox="1"/>
          <p:nvPr/>
        </p:nvSpPr>
        <p:spPr>
          <a:xfrm>
            <a:off x="97056" y="1649252"/>
            <a:ext cx="182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该界面主要进行：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干员查询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28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E458443-B946-4D15-8D76-BBE3F7CA37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54480" cy="70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干员系统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816EC8-ACE3-42BE-935E-87D32ABC629C}"/>
              </a:ext>
            </a:extLst>
          </p:cNvPr>
          <p:cNvGrpSpPr/>
          <p:nvPr/>
        </p:nvGrpSpPr>
        <p:grpSpPr>
          <a:xfrm>
            <a:off x="219985" y="1844912"/>
            <a:ext cx="7439326" cy="4071534"/>
            <a:chOff x="777239" y="1393233"/>
            <a:chExt cx="7439326" cy="407153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2A687C9-B53E-4279-86CF-889555620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" y="1393233"/>
              <a:ext cx="7439325" cy="407153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E241EA3-84C5-4C7E-B72D-76C8F6F66142}"/>
                </a:ext>
              </a:extLst>
            </p:cNvPr>
            <p:cNvSpPr txBox="1"/>
            <p:nvPr/>
          </p:nvSpPr>
          <p:spPr>
            <a:xfrm>
              <a:off x="777239" y="1393233"/>
              <a:ext cx="7439325" cy="407153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56827-1EBC-49AB-8BD5-CF693916EE42}"/>
              </a:ext>
            </a:extLst>
          </p:cNvPr>
          <p:cNvSpPr txBox="1"/>
          <p:nvPr/>
        </p:nvSpPr>
        <p:spPr>
          <a:xfrm>
            <a:off x="5331947" y="2809240"/>
            <a:ext cx="1085362" cy="551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140DD0-E654-4C9B-9607-6C037AEFF629}"/>
              </a:ext>
            </a:extLst>
          </p:cNvPr>
          <p:cNvSpPr txBox="1"/>
          <p:nvPr/>
        </p:nvSpPr>
        <p:spPr>
          <a:xfrm>
            <a:off x="6417310" y="2809240"/>
            <a:ext cx="1066314" cy="551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E50B27-F8CC-43B9-AB9D-8A75DF5CAE73}"/>
              </a:ext>
            </a:extLst>
          </p:cNvPr>
          <p:cNvSpPr txBox="1"/>
          <p:nvPr/>
        </p:nvSpPr>
        <p:spPr>
          <a:xfrm>
            <a:off x="5331946" y="3475098"/>
            <a:ext cx="2151678" cy="709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D117B9-C40F-42A4-8666-3C92BFB80B4A}"/>
              </a:ext>
            </a:extLst>
          </p:cNvPr>
          <p:cNvSpPr txBox="1"/>
          <p:nvPr/>
        </p:nvSpPr>
        <p:spPr>
          <a:xfrm>
            <a:off x="5331946" y="5137912"/>
            <a:ext cx="1369590" cy="618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0A762F-60EA-40BB-9B74-895A745317A9}"/>
              </a:ext>
            </a:extLst>
          </p:cNvPr>
          <p:cNvSpPr txBox="1"/>
          <p:nvPr/>
        </p:nvSpPr>
        <p:spPr>
          <a:xfrm>
            <a:off x="5331946" y="4295010"/>
            <a:ext cx="1643910" cy="510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CF16CB-058B-44D9-BE1C-B0C2C4A8CE61}"/>
              </a:ext>
            </a:extLst>
          </p:cNvPr>
          <p:cNvSpPr txBox="1"/>
          <p:nvPr/>
        </p:nvSpPr>
        <p:spPr>
          <a:xfrm>
            <a:off x="267208" y="5293360"/>
            <a:ext cx="2264664" cy="618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6EB9A8-F28D-46E3-B6CC-0E2288690B80}"/>
              </a:ext>
            </a:extLst>
          </p:cNvPr>
          <p:cNvSpPr txBox="1"/>
          <p:nvPr/>
        </p:nvSpPr>
        <p:spPr>
          <a:xfrm>
            <a:off x="219984" y="3360798"/>
            <a:ext cx="2464288" cy="135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F4D169-B0C5-4097-A302-AA0C603BD721}"/>
              </a:ext>
            </a:extLst>
          </p:cNvPr>
          <p:cNvSpPr txBox="1"/>
          <p:nvPr/>
        </p:nvSpPr>
        <p:spPr>
          <a:xfrm>
            <a:off x="3327400" y="1894840"/>
            <a:ext cx="929640" cy="326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30431CB-3CDF-4A3C-825C-C5B2C8058601}"/>
              </a:ext>
            </a:extLst>
          </p:cNvPr>
          <p:cNvCxnSpPr/>
          <p:nvPr/>
        </p:nvCxnSpPr>
        <p:spPr>
          <a:xfrm flipV="1">
            <a:off x="3815080" y="143764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4E2C64B-38F0-4FB7-B87D-DACFEA6F3D7E}"/>
              </a:ext>
            </a:extLst>
          </p:cNvPr>
          <p:cNvSpPr txBox="1"/>
          <p:nvPr/>
        </p:nvSpPr>
        <p:spPr>
          <a:xfrm>
            <a:off x="3467574" y="1111504"/>
            <a:ext cx="69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CF15B8-CCF2-4CB3-8D00-AD99DB4A93B8}"/>
              </a:ext>
            </a:extLst>
          </p:cNvPr>
          <p:cNvSpPr txBox="1"/>
          <p:nvPr/>
        </p:nvSpPr>
        <p:spPr>
          <a:xfrm>
            <a:off x="2397760" y="1894840"/>
            <a:ext cx="929640" cy="326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5ADE456-5600-402B-8D32-CE2C6C32FFE8}"/>
              </a:ext>
            </a:extLst>
          </p:cNvPr>
          <p:cNvCxnSpPr/>
          <p:nvPr/>
        </p:nvCxnSpPr>
        <p:spPr>
          <a:xfrm flipV="1">
            <a:off x="2885440" y="143764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610DC83-5CA7-4DC8-A20F-EC567577C1F5}"/>
              </a:ext>
            </a:extLst>
          </p:cNvPr>
          <p:cNvSpPr txBox="1"/>
          <p:nvPr/>
        </p:nvSpPr>
        <p:spPr>
          <a:xfrm>
            <a:off x="8402695" y="190749"/>
            <a:ext cx="2437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提升属性需要提升等级，就需要经验卡，到达上限后需要精英化来提升上限。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176A0D-DA6B-4B3C-BB0B-FF4F382E2EEB}"/>
              </a:ext>
            </a:extLst>
          </p:cNvPr>
          <p:cNvSpPr txBox="1"/>
          <p:nvPr/>
        </p:nvSpPr>
        <p:spPr>
          <a:xfrm>
            <a:off x="5289502" y="2057908"/>
            <a:ext cx="2194121" cy="637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8278369-9AF2-430B-85EE-9F492508E703}"/>
              </a:ext>
            </a:extLst>
          </p:cNvPr>
          <p:cNvCxnSpPr/>
          <p:nvPr/>
        </p:nvCxnSpPr>
        <p:spPr>
          <a:xfrm flipV="1">
            <a:off x="6417309" y="1480836"/>
            <a:ext cx="0" cy="577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F93C07F-AA3A-4660-A3B5-EA1D257261C9}"/>
              </a:ext>
            </a:extLst>
          </p:cNvPr>
          <p:cNvSpPr txBox="1"/>
          <p:nvPr/>
        </p:nvSpPr>
        <p:spPr>
          <a:xfrm>
            <a:off x="6096000" y="1021746"/>
            <a:ext cx="69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3021F24-53D7-4A8D-AEFD-2BB50571FC22}"/>
              </a:ext>
            </a:extLst>
          </p:cNvPr>
          <p:cNvSpPr txBox="1"/>
          <p:nvPr/>
        </p:nvSpPr>
        <p:spPr>
          <a:xfrm>
            <a:off x="2266647" y="899828"/>
            <a:ext cx="14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角色语音和角色信息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E66256-9391-46DA-BA9A-33BA425DE383}"/>
              </a:ext>
            </a:extLst>
          </p:cNvPr>
          <p:cNvSpPr txBox="1"/>
          <p:nvPr/>
        </p:nvSpPr>
        <p:spPr>
          <a:xfrm>
            <a:off x="8404813" y="1465971"/>
            <a:ext cx="2437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精华化需要精英材料，当抽到重复角色时可以增加潜能，提高属性或者减少部署费用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93B01C-9144-498D-A176-24A757D59826}"/>
              </a:ext>
            </a:extLst>
          </p:cNvPr>
          <p:cNvSpPr txBox="1"/>
          <p:nvPr/>
        </p:nvSpPr>
        <p:spPr>
          <a:xfrm>
            <a:off x="8402695" y="2741193"/>
            <a:ext cx="243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提升技能可以提升相应技能效果，到达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级后可以在基建系统的训练室中专精技能，所有提升技能都需要经验材料和技能概要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77D5F2-F025-4B64-BB31-163BC25E98F1}"/>
              </a:ext>
            </a:extLst>
          </p:cNvPr>
          <p:cNvSpPr txBox="1"/>
          <p:nvPr/>
        </p:nvSpPr>
        <p:spPr>
          <a:xfrm>
            <a:off x="8402695" y="4559170"/>
            <a:ext cx="2437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特性不同，一般可以把干员分为群攻，单体，减速，位移，等等类别，天赋也会提供不同特点</a:t>
            </a:r>
          </a:p>
        </p:txBody>
      </p:sp>
    </p:spTree>
    <p:extLst>
      <p:ext uri="{BB962C8B-B14F-4D97-AF65-F5344CB8AC3E}">
        <p14:creationId xmlns:p14="http://schemas.microsoft.com/office/powerpoint/2010/main" val="237752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84C0C6-8A6C-4C26-B499-0D987F13BF47}"/>
              </a:ext>
            </a:extLst>
          </p:cNvPr>
          <p:cNvSpPr txBox="1"/>
          <p:nvPr/>
        </p:nvSpPr>
        <p:spPr>
          <a:xfrm>
            <a:off x="1016540" y="1302788"/>
            <a:ext cx="36916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对干员系统的一些思考：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D140FE-7122-4D32-A0B2-692EBF4B48E9}"/>
              </a:ext>
            </a:extLst>
          </p:cNvPr>
          <p:cNvSpPr txBox="1"/>
          <p:nvPr/>
        </p:nvSpPr>
        <p:spPr>
          <a:xfrm>
            <a:off x="1016540" y="1901757"/>
            <a:ext cx="4907606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对于每一个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，我们就可以把它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抽象成一个类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，每个类中就有，技能，属性，等级，潜力，职业一些成员，而提升等级，提升技能，提升潜力，就是相应的类方法。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9CDBAB-2BCD-4AC6-86B4-83FBAF7CB4E2}"/>
              </a:ext>
            </a:extLst>
          </p:cNvPr>
          <p:cNvSpPr txBox="1"/>
          <p:nvPr/>
        </p:nvSpPr>
        <p:spPr>
          <a:xfrm>
            <a:off x="1016540" y="3331723"/>
            <a:ext cx="3506822" cy="17543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对不同的干员，拥有不同的特点，对应不同的属性，而不同的属性也对反向证明干员的不同特点，例如，重装干员阻挡多，在属性上的体现就是生命值高，护甲高，阻挡数多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F10AC96-68D3-4D94-A90B-B2989708B8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54480" cy="70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干员系统</a:t>
            </a:r>
          </a:p>
        </p:txBody>
      </p:sp>
    </p:spTree>
    <p:extLst>
      <p:ext uri="{BB962C8B-B14F-4D97-AF65-F5344CB8AC3E}">
        <p14:creationId xmlns:p14="http://schemas.microsoft.com/office/powerpoint/2010/main" val="346025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C63E71-1F85-4120-8FC0-8722ED3B25DD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22C7C-FBB5-466C-B820-6032862C1046}"/>
              </a:ext>
            </a:extLst>
          </p:cNvPr>
          <p:cNvSpPr txBox="1"/>
          <p:nvPr/>
        </p:nvSpPr>
        <p:spPr>
          <a:xfrm>
            <a:off x="1742872" y="160427"/>
            <a:ext cx="4353128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这个系统也算是这整个游戏的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玩法核心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0E35B4-C0A4-4DD6-ABA8-807792C18466}"/>
              </a:ext>
            </a:extLst>
          </p:cNvPr>
          <p:cNvSpPr txBox="1"/>
          <p:nvPr/>
        </p:nvSpPr>
        <p:spPr>
          <a:xfrm>
            <a:off x="8706256" y="1473743"/>
            <a:ext cx="3161489" cy="14773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教程关卡：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不消耗体力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教玩家游戏玩法和目标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教玩家基础操作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教玩家基础战术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6D8CC5-9BF2-40D8-B850-4A16CA147919}"/>
              </a:ext>
            </a:extLst>
          </p:cNvPr>
          <p:cNvGrpSpPr/>
          <p:nvPr/>
        </p:nvGrpSpPr>
        <p:grpSpPr>
          <a:xfrm>
            <a:off x="95656" y="734441"/>
            <a:ext cx="8202038" cy="5053516"/>
            <a:chOff x="77822" y="1094044"/>
            <a:chExt cx="7597302" cy="421165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CD303FD-9049-4DCB-9EBD-7F01BF73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" y="1094044"/>
              <a:ext cx="7597302" cy="421165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149FEF4-45BB-4EBF-824D-A6BE7DCDCC45}"/>
                </a:ext>
              </a:extLst>
            </p:cNvPr>
            <p:cNvSpPr txBox="1"/>
            <p:nvPr/>
          </p:nvSpPr>
          <p:spPr>
            <a:xfrm>
              <a:off x="77822" y="1094044"/>
              <a:ext cx="7597302" cy="42116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57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EEBB0E-1D00-4A81-B018-D818D198D46B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9B2294-0DDA-4470-83C2-A3DE6BD2D30D}"/>
              </a:ext>
            </a:extLst>
          </p:cNvPr>
          <p:cNvSpPr txBox="1"/>
          <p:nvPr/>
        </p:nvSpPr>
        <p:spPr>
          <a:xfrm>
            <a:off x="503407" y="870627"/>
            <a:ext cx="3516549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大部分关卡战斗时都会消耗体力，这就要说说大部分类似手游都有的一个机制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体力机制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5003D-3D2F-4D68-95AC-B634DCE242FC}"/>
              </a:ext>
            </a:extLst>
          </p:cNvPr>
          <p:cNvSpPr txBox="1"/>
          <p:nvPr/>
        </p:nvSpPr>
        <p:spPr>
          <a:xfrm>
            <a:off x="1526431" y="1721796"/>
            <a:ext cx="9139137" cy="507831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体力机制的优点：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对玩家进行限制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，对于有限的游戏内容，如果不加以体力限制，玩家可能很快就刷完了，然后感到无聊最后脱坑，这是一种保持玩家的热情和新鲜感的一种机制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对于一些时间多的玩家，可以通过发放理智液（增加体力的物品）来进行弹性控制游戏时间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增加用户粘性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，有了体力机制之后，玩家就会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每天想着合理规划体力消耗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应该把体力消耗在什么地方，每天就会坚持上线进行游玩，如果哪个哪天没有游玩就会感到损失，相反如果没有体力机制，玩家就会产生“刷不刷没什么影响，留到第二天再刷也一样”的想法，久而久之，这个游戏就留不住玩家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又不能像单机手游一样，通完就卸，也不能像一些快餐游戏一样，它需要赚钱，因此压榨玩家每天游戏时间，（举个例子加入体力值比如刷碎片或武器需要很长时间，需要念想这件装备一个时间段，不至于中途弃坑。在玩家刷的同时一直出活动和优惠吸引玩家氪金，但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不加体力值的话玩家和工作室每日每夜的刷装备，导致稀有物品出货率高，游戏性大大降低反而得不偿失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当开活动的时候，</a:t>
            </a:r>
            <a:r>
              <a:rPr lang="zh-CN" altLang="it-IT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扫荡功能的游戏开始缺扫荡券，没有扫荡功能的开始开额外活动，常驻活动也就算了，限时活动有多少是能够靠每天正常的体力回复刷完的？仓鼠玩家要忍受诱惑，甚至提前几天十几天开始攒体力，非仓鼠玩家呢？金苹果，碎石</a:t>
            </a:r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it-IT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it-IT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氪金</a:t>
            </a:r>
            <a:r>
              <a:rPr lang="zh-CN" altLang="it-IT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。作者：</a:t>
            </a:r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Frijoles</a:t>
            </a:r>
            <a:r>
              <a:rPr lang="zh-CN" altLang="it-IT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红豆泥</a:t>
            </a:r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https://www.bilibili.com/read/cv2579172/</a:t>
            </a:r>
            <a:r>
              <a:rPr lang="zh-CN" altLang="it-IT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出处： </a:t>
            </a:r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65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44976C-F303-4D75-8018-7D5EAD8947C6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2F9842C-70B7-437E-9DF1-C817D2501B80}"/>
              </a:ext>
            </a:extLst>
          </p:cNvPr>
          <p:cNvGrpSpPr/>
          <p:nvPr/>
        </p:nvGrpSpPr>
        <p:grpSpPr>
          <a:xfrm>
            <a:off x="218348" y="685450"/>
            <a:ext cx="8730567" cy="4942351"/>
            <a:chOff x="510178" y="700392"/>
            <a:chExt cx="8730567" cy="49423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76DDBE-1909-4133-8E7B-57044560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179" y="700392"/>
              <a:ext cx="8730566" cy="494235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92512E-A395-4B64-944E-C94B052294AD}"/>
                </a:ext>
              </a:extLst>
            </p:cNvPr>
            <p:cNvSpPr txBox="1"/>
            <p:nvPr/>
          </p:nvSpPr>
          <p:spPr>
            <a:xfrm>
              <a:off x="510178" y="700392"/>
              <a:ext cx="8730565" cy="494235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0EFCA3A-54B1-4304-AD1E-1E6444B1F913}"/>
              </a:ext>
            </a:extLst>
          </p:cNvPr>
          <p:cNvSpPr txBox="1"/>
          <p:nvPr/>
        </p:nvSpPr>
        <p:spPr>
          <a:xfrm>
            <a:off x="8948913" y="2787292"/>
            <a:ext cx="32441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选择干员编队，然后开始战斗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B1CCA-25AD-42AD-B79F-8A2E43F1CADE}"/>
              </a:ext>
            </a:extLst>
          </p:cNvPr>
          <p:cNvSpPr txBox="1"/>
          <p:nvPr/>
        </p:nvSpPr>
        <p:spPr>
          <a:xfrm>
            <a:off x="7236216" y="1142999"/>
            <a:ext cx="983656" cy="2013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783509A-A429-45F8-AA11-6656E49DD2E8}"/>
              </a:ext>
            </a:extLst>
          </p:cNvPr>
          <p:cNvCxnSpPr>
            <a:stCxn id="9" idx="3"/>
          </p:cNvCxnSpPr>
          <p:nvPr/>
        </p:nvCxnSpPr>
        <p:spPr>
          <a:xfrm>
            <a:off x="8219872" y="2149812"/>
            <a:ext cx="146887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D9B1D4-8314-4EA6-8701-AA03E58FABF1}"/>
              </a:ext>
            </a:extLst>
          </p:cNvPr>
          <p:cNvSpPr txBox="1"/>
          <p:nvPr/>
        </p:nvSpPr>
        <p:spPr>
          <a:xfrm>
            <a:off x="9765407" y="1904826"/>
            <a:ext cx="204280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选择好友的支援</a:t>
            </a:r>
          </a:p>
        </p:txBody>
      </p:sp>
    </p:spTree>
    <p:extLst>
      <p:ext uri="{BB962C8B-B14F-4D97-AF65-F5344CB8AC3E}">
        <p14:creationId xmlns:p14="http://schemas.microsoft.com/office/powerpoint/2010/main" val="231465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17355F-CC04-4F20-B3EE-F923AE096E9D}"/>
              </a:ext>
            </a:extLst>
          </p:cNvPr>
          <p:cNvSpPr txBox="1"/>
          <p:nvPr/>
        </p:nvSpPr>
        <p:spPr>
          <a:xfrm>
            <a:off x="77822" y="68094"/>
            <a:ext cx="151265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7381F9-96A0-4C93-A4BD-D5228622620F}"/>
              </a:ext>
            </a:extLst>
          </p:cNvPr>
          <p:cNvGrpSpPr/>
          <p:nvPr/>
        </p:nvGrpSpPr>
        <p:grpSpPr>
          <a:xfrm>
            <a:off x="77822" y="529759"/>
            <a:ext cx="8579796" cy="4844374"/>
            <a:chOff x="437744" y="710119"/>
            <a:chExt cx="9651001" cy="53462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8BC1CE-8E39-4CA2-8346-D2D14730D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64"/>
            <a:stretch/>
          </p:blipFill>
          <p:spPr>
            <a:xfrm>
              <a:off x="437744" y="710119"/>
              <a:ext cx="9651001" cy="53462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E58BFE-3ABE-4BC8-B056-34134F031554}"/>
                </a:ext>
              </a:extLst>
            </p:cNvPr>
            <p:cNvSpPr txBox="1"/>
            <p:nvPr/>
          </p:nvSpPr>
          <p:spPr>
            <a:xfrm>
              <a:off x="437744" y="710119"/>
              <a:ext cx="9651001" cy="53462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6D0161A-0775-48CA-B9FF-132A4EC24A6C}"/>
              </a:ext>
            </a:extLst>
          </p:cNvPr>
          <p:cNvSpPr txBox="1"/>
          <p:nvPr/>
        </p:nvSpPr>
        <p:spPr>
          <a:xfrm>
            <a:off x="9216958" y="676072"/>
            <a:ext cx="2488659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：玩家选择不同的干员，将其放在战场上，使用不同的战术和特点，结合地图，防止敌人进入目标点</a:t>
            </a:r>
          </a:p>
        </p:txBody>
      </p:sp>
    </p:spTree>
    <p:extLst>
      <p:ext uri="{BB962C8B-B14F-4D97-AF65-F5344CB8AC3E}">
        <p14:creationId xmlns:p14="http://schemas.microsoft.com/office/powerpoint/2010/main" val="29768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  <a:tailEnd type="non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1729</Words>
  <Application>Microsoft Office PowerPoint</Application>
  <PresentationFormat>宽屏</PresentationFormat>
  <Paragraphs>143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Office 主题​​</vt:lpstr>
      <vt:lpstr>明日方舟</vt:lpstr>
      <vt:lpstr>PowerPoint 演示文稿</vt:lpstr>
      <vt:lpstr>干员系统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明日方舟</dc:title>
  <dc:creator>shiki Kisara</dc:creator>
  <cp:lastModifiedBy>shiki Kisara</cp:lastModifiedBy>
  <cp:revision>224</cp:revision>
  <dcterms:created xsi:type="dcterms:W3CDTF">2020-02-03T07:37:46Z</dcterms:created>
  <dcterms:modified xsi:type="dcterms:W3CDTF">2020-02-07T15:16:13Z</dcterms:modified>
</cp:coreProperties>
</file>